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theme/theme2.xml" ContentType="application/vnd.openxmlformats-officedocument.theme+xml"/>
  <Override PartName="/ppt/media/image6.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Helvetica Neue Medium"/>
        <a:ea typeface="Helvetica Neue Medium"/>
        <a:cs typeface="Helvetica Neue Medium"/>
        <a:sym typeface="Helvetica Neue Medium"/>
      </a:defRPr>
    </a:lvl1pPr>
    <a:lvl2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Helvetica Neue Medium"/>
        <a:ea typeface="Helvetica Neue Medium"/>
        <a:cs typeface="Helvetica Neue Medium"/>
        <a:sym typeface="Helvetica Neue Medium"/>
      </a:defRPr>
    </a:lvl2pPr>
    <a:lvl3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Helvetica Neue Medium"/>
        <a:ea typeface="Helvetica Neue Medium"/>
        <a:cs typeface="Helvetica Neue Medium"/>
        <a:sym typeface="Helvetica Neue Medium"/>
      </a:defRPr>
    </a:lvl3pPr>
    <a:lvl4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Helvetica Neue Medium"/>
        <a:ea typeface="Helvetica Neue Medium"/>
        <a:cs typeface="Helvetica Neue Medium"/>
        <a:sym typeface="Helvetica Neue Medium"/>
      </a:defRPr>
    </a:lvl4pPr>
    <a:lvl5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Helvetica Neue Medium"/>
        <a:ea typeface="Helvetica Neue Medium"/>
        <a:cs typeface="Helvetica Neue Medium"/>
        <a:sym typeface="Helvetica Neue Medium"/>
      </a:defRPr>
    </a:lvl5pPr>
    <a:lvl6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Helvetica Neue Medium"/>
        <a:ea typeface="Helvetica Neue Medium"/>
        <a:cs typeface="Helvetica Neue Medium"/>
        <a:sym typeface="Helvetica Neue Medium"/>
      </a:defRPr>
    </a:lvl6pPr>
    <a:lvl7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Helvetica Neue Medium"/>
        <a:ea typeface="Helvetica Neue Medium"/>
        <a:cs typeface="Helvetica Neue Medium"/>
        <a:sym typeface="Helvetica Neue Medium"/>
      </a:defRPr>
    </a:lvl7pPr>
    <a:lvl8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Helvetica Neue Medium"/>
        <a:ea typeface="Helvetica Neue Medium"/>
        <a:cs typeface="Helvetica Neue Medium"/>
        <a:sym typeface="Helvetica Neue Medium"/>
      </a:defRPr>
    </a:lvl8pPr>
    <a:lvl9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Helvetica Neue Medium"/>
        <a:ea typeface="Helvetica Neue Medium"/>
        <a:cs typeface="Helvetica Neue Medium"/>
        <a:sym typeface="Helvetica Neue Medium"/>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9D1E1"/>
          </a:solidFill>
        </a:fill>
      </a:tcStyle>
    </a:wholeTbl>
    <a:band2H>
      <a:tcTxStyle b="def" i="def"/>
      <a:tcStyle>
        <a:tcBdr/>
        <a:fill>
          <a:solidFill>
            <a:srgbClr val="FCE9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Helvetica Neue Medium"/>
          <a:ea typeface="Helvetica Neue Medium"/>
          <a:cs typeface="Helvetica Neue Medium"/>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Helvetica Neue Medium"/>
          <a:ea typeface="Helvetica Neue Medium"/>
          <a:cs typeface="Helvetica Neue Medium"/>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Helvetica Neue Medium"/>
          <a:ea typeface="Helvetica Neue Medium"/>
          <a:cs typeface="Helvetica Neue Medium"/>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382" name="Shape 382"/>
          <p:cNvSpPr/>
          <p:nvPr>
            <p:ph type="sldImg"/>
          </p:nvPr>
        </p:nvSpPr>
        <p:spPr>
          <a:xfrm>
            <a:off x="1143000" y="685800"/>
            <a:ext cx="4572000" cy="3429000"/>
          </a:xfrm>
          <a:prstGeom prst="rect">
            <a:avLst/>
          </a:prstGeom>
        </p:spPr>
        <p:txBody>
          <a:bodyPr/>
          <a:lstStyle/>
          <a:p>
            <a:pPr/>
          </a:p>
        </p:txBody>
      </p:sp>
      <p:sp>
        <p:nvSpPr>
          <p:cNvPr id="383" name="Shape 38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4.jpeg"/><Relationship Id="rId4" Type="http://schemas.openxmlformats.org/officeDocument/2006/relationships/image" Target="../media/image5.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2.png"/></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hyperlink" Target="mailto:sanna@flumenia.fi" TargetMode="External"/><Relationship Id="rId4" Type="http://schemas.openxmlformats.org/officeDocument/2006/relationships/hyperlink" Target="http://www.flumenia.fi" TargetMode="External"/><Relationship Id="rId5" Type="http://schemas.openxmlformats.org/officeDocument/2006/relationships/hyperlink" Target="http://www.facebook.com/flumenia" TargetMode="External"/><Relationship Id="rId6" Type="http://schemas.openxmlformats.org/officeDocument/2006/relationships/hyperlink" Target="http://www.instagram.com/flumenia" TargetMode="External"/><Relationship Id="rId7" Type="http://schemas.openxmlformats.org/officeDocument/2006/relationships/image" Target="../media/image6.pn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Etusivu">
    <p:spTree>
      <p:nvGrpSpPr>
        <p:cNvPr id="1" name=""/>
        <p:cNvGrpSpPr/>
        <p:nvPr/>
      </p:nvGrpSpPr>
      <p:grpSpPr>
        <a:xfrm>
          <a:off x="0" y="0"/>
          <a:ext cx="0" cy="0"/>
          <a:chOff x="0" y="0"/>
          <a:chExt cx="0" cy="0"/>
        </a:xfrm>
      </p:grpSpPr>
      <p:sp>
        <p:nvSpPr>
          <p:cNvPr id="12" name="Rectangle"/>
          <p:cNvSpPr/>
          <p:nvPr/>
        </p:nvSpPr>
        <p:spPr>
          <a:xfrm>
            <a:off x="-73005" y="-20791"/>
            <a:ext cx="24530010" cy="13757584"/>
          </a:xfrm>
          <a:prstGeom prst="rect">
            <a:avLst/>
          </a:prstGeom>
          <a:solidFill>
            <a:srgbClr val="00999E"/>
          </a:solidFill>
          <a:ln w="12700">
            <a:miter lim="400000"/>
          </a:ln>
        </p:spPr>
        <p:txBody>
          <a:bodyPr lIns="0" tIns="0" rIns="0" bIns="0" anchor="ctr"/>
          <a:lstStyle/>
          <a:p>
            <a:pPr>
              <a:defRPr sz="3200">
                <a:solidFill>
                  <a:srgbClr val="FFFFFF"/>
                </a:solidFill>
              </a:defRPr>
            </a:pPr>
          </a:p>
        </p:txBody>
      </p:sp>
      <p:pic>
        <p:nvPicPr>
          <p:cNvPr id="13" name="Image" descr="Image"/>
          <p:cNvPicPr>
            <a:picLocks noChangeAspect="1"/>
          </p:cNvPicPr>
          <p:nvPr/>
        </p:nvPicPr>
        <p:blipFill>
          <a:blip r:embed="rId2">
            <a:extLst/>
          </a:blip>
          <a:stretch>
            <a:fillRect/>
          </a:stretch>
        </p:blipFill>
        <p:spPr>
          <a:xfrm>
            <a:off x="1366787" y="1421614"/>
            <a:ext cx="2507224" cy="770319"/>
          </a:xfrm>
          <a:prstGeom prst="rect">
            <a:avLst/>
          </a:prstGeom>
          <a:ln w="12700">
            <a:miter lim="400000"/>
          </a:ln>
        </p:spPr>
      </p:pic>
      <p:sp>
        <p:nvSpPr>
          <p:cNvPr id="14" name="www.flumenia.fi |@flumenia"/>
          <p:cNvSpPr txBox="1"/>
          <p:nvPr/>
        </p:nvSpPr>
        <p:spPr>
          <a:xfrm>
            <a:off x="1206500" y="11224473"/>
            <a:ext cx="10995167" cy="13427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495300">
              <a:lnSpc>
                <a:spcPct val="120000"/>
              </a:lnSpc>
              <a:defRPr>
                <a:solidFill>
                  <a:srgbClr val="FFFFFF"/>
                </a:solidFill>
                <a:latin typeface="Muli Light"/>
                <a:ea typeface="Muli Light"/>
                <a:cs typeface="Muli Light"/>
                <a:sym typeface="Muli Light"/>
              </a:defRPr>
            </a:pPr>
          </a:p>
          <a:p>
            <a:pPr algn="l" defTabSz="495300">
              <a:lnSpc>
                <a:spcPct val="120000"/>
              </a:lnSpc>
              <a:defRPr>
                <a:solidFill>
                  <a:srgbClr val="FFFFFF"/>
                </a:solidFill>
                <a:latin typeface="Muli Light"/>
                <a:ea typeface="Muli Light"/>
                <a:cs typeface="Muli Light"/>
                <a:sym typeface="Muli Light"/>
              </a:defRPr>
            </a:pPr>
            <a:r>
              <a:t>www.flumenia.fi |@flumenia</a:t>
            </a:r>
          </a:p>
        </p:txBody>
      </p:sp>
      <p:pic>
        <p:nvPicPr>
          <p:cNvPr id="15" name="Image" descr="Image"/>
          <p:cNvPicPr>
            <a:picLocks noChangeAspect="1"/>
          </p:cNvPicPr>
          <p:nvPr/>
        </p:nvPicPr>
        <p:blipFill>
          <a:blip r:embed="rId3">
            <a:extLst/>
          </a:blip>
          <a:stretch>
            <a:fillRect/>
          </a:stretch>
        </p:blipFill>
        <p:spPr>
          <a:xfrm>
            <a:off x="19583967" y="7040198"/>
            <a:ext cx="4817605" cy="6657797"/>
          </a:xfrm>
          <a:prstGeom prst="rect">
            <a:avLst/>
          </a:prstGeom>
          <a:ln w="12700">
            <a:miter lim="400000"/>
          </a:ln>
        </p:spPr>
      </p:pic>
      <p:sp>
        <p:nvSpPr>
          <p:cNvPr id="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CV">
    <p:spTree>
      <p:nvGrpSpPr>
        <p:cNvPr id="1" name=""/>
        <p:cNvGrpSpPr/>
        <p:nvPr/>
      </p:nvGrpSpPr>
      <p:grpSpPr>
        <a:xfrm>
          <a:off x="0" y="0"/>
          <a:ext cx="0" cy="0"/>
          <a:chOff x="0" y="0"/>
          <a:chExt cx="0" cy="0"/>
        </a:xfrm>
      </p:grpSpPr>
      <p:sp>
        <p:nvSpPr>
          <p:cNvPr id="113" name="Rectangle"/>
          <p:cNvSpPr/>
          <p:nvPr/>
        </p:nvSpPr>
        <p:spPr>
          <a:xfrm>
            <a:off x="12641812" y="732480"/>
            <a:ext cx="11189896" cy="12251040"/>
          </a:xfrm>
          <a:prstGeom prst="rect">
            <a:avLst/>
          </a:prstGeom>
          <a:solidFill>
            <a:srgbClr val="FFFFFF"/>
          </a:solidFill>
          <a:ln w="12700">
            <a:miter lim="400000"/>
          </a:ln>
        </p:spPr>
        <p:txBody>
          <a:bodyPr lIns="0" tIns="0" rIns="0" bIns="0" anchor="ctr"/>
          <a:lstStyle/>
          <a:p>
            <a:pPr>
              <a:defRPr sz="3200">
                <a:solidFill>
                  <a:srgbClr val="FFFFFF"/>
                </a:solidFill>
              </a:defRPr>
            </a:pPr>
          </a:p>
        </p:txBody>
      </p:sp>
      <p:sp>
        <p:nvSpPr>
          <p:cNvPr id="114" name="Digital Marketing Manager     05/2017-08/2018      Humap Software Oy…"/>
          <p:cNvSpPr txBox="1"/>
          <p:nvPr/>
        </p:nvSpPr>
        <p:spPr>
          <a:xfrm>
            <a:off x="1255696" y="5868882"/>
            <a:ext cx="10409613" cy="6500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569594">
              <a:lnSpc>
                <a:spcPct val="120000"/>
              </a:lnSpc>
              <a:defRPr sz="2000">
                <a:latin typeface="Muli Light"/>
                <a:ea typeface="Muli Light"/>
                <a:cs typeface="Muli Light"/>
                <a:sym typeface="Muli Light"/>
              </a:defRPr>
            </a:pPr>
            <a:r>
              <a:t>Digital Marketing Manager </a:t>
            </a:r>
            <a:br/>
            <a:r>
              <a:t>		 05/2017-08/2018     	</a:t>
            </a:r>
            <a:r>
              <a:rPr b="1">
                <a:latin typeface="Muli"/>
                <a:ea typeface="Muli"/>
                <a:cs typeface="Muli"/>
                <a:sym typeface="Muli"/>
              </a:rPr>
              <a:t>Humap Software Oy </a:t>
            </a:r>
            <a:endParaRPr b="1">
              <a:latin typeface="Muli"/>
              <a:ea typeface="Muli"/>
              <a:cs typeface="Muli"/>
              <a:sym typeface="Muli"/>
            </a:endParaRPr>
          </a:p>
          <a:p>
            <a:pPr algn="l" defTabSz="569594">
              <a:lnSpc>
                <a:spcPct val="120000"/>
              </a:lnSpc>
              <a:defRPr sz="2000">
                <a:latin typeface="Muli"/>
                <a:ea typeface="Muli"/>
                <a:cs typeface="Muli"/>
                <a:sym typeface="Muli"/>
              </a:defRPr>
            </a:pPr>
            <a:br>
              <a:rPr b="1"/>
            </a:br>
            <a:r>
              <a:rPr>
                <a:latin typeface="Muli Light"/>
                <a:ea typeface="Muli Light"/>
                <a:cs typeface="Muli Light"/>
                <a:sym typeface="Muli Light"/>
              </a:rPr>
              <a:t>Digimarkkinoinnin ja sosiaalisen median asiantuntija &amp; kouluttaja 					03/2013-05/2017   	 	 </a:t>
            </a:r>
            <a:r>
              <a:rPr b="1"/>
              <a:t>FlowHouse Oy          </a:t>
            </a:r>
            <a:br>
              <a:rPr b="1"/>
            </a:br>
            <a:endParaRPr b="1"/>
          </a:p>
          <a:p>
            <a:pPr algn="l" defTabSz="569594">
              <a:lnSpc>
                <a:spcPct val="120000"/>
              </a:lnSpc>
              <a:defRPr sz="2000">
                <a:latin typeface="Muli Light"/>
                <a:ea typeface="Muli Light"/>
                <a:cs typeface="Muli Light"/>
                <a:sym typeface="Muli Light"/>
              </a:defRPr>
            </a:pPr>
            <a:r>
              <a:t>Markkinoinnin suunnittelija, digitaalisen markkinoinnin kehittäminen       					01/2011-02/2013     	</a:t>
            </a:r>
            <a:r>
              <a:rPr b="1">
                <a:latin typeface="Muli"/>
                <a:ea typeface="Muli"/>
                <a:cs typeface="Muli"/>
                <a:sym typeface="Muli"/>
              </a:rPr>
              <a:t>Oppimis- ja ohjauskeskus Onerva</a:t>
            </a:r>
            <a:br>
              <a:rPr b="1">
                <a:latin typeface="Muli"/>
                <a:ea typeface="Muli"/>
                <a:cs typeface="Muli"/>
                <a:sym typeface="Muli"/>
              </a:rPr>
            </a:br>
            <a:endParaRPr b="1">
              <a:latin typeface="Muli"/>
              <a:ea typeface="Muli"/>
              <a:cs typeface="Muli"/>
              <a:sym typeface="Muli"/>
            </a:endParaRPr>
          </a:p>
          <a:p>
            <a:pPr algn="l" defTabSz="569594">
              <a:lnSpc>
                <a:spcPct val="120000"/>
              </a:lnSpc>
              <a:defRPr sz="2000">
                <a:latin typeface="Muli Light"/>
                <a:ea typeface="Muli Light"/>
                <a:cs typeface="Muli Light"/>
                <a:sym typeface="Muli Light"/>
              </a:defRPr>
            </a:pPr>
            <a:r>
              <a:t>Online Professional </a:t>
            </a:r>
          </a:p>
          <a:p>
            <a:pPr algn="l" defTabSz="569594">
              <a:lnSpc>
                <a:spcPct val="120000"/>
              </a:lnSpc>
              <a:defRPr sz="2000">
                <a:latin typeface="Muli Light"/>
                <a:ea typeface="Muli Light"/>
                <a:cs typeface="Muli Light"/>
                <a:sym typeface="Muli Light"/>
              </a:defRPr>
            </a:pPr>
            <a:r>
              <a:t>		05/2008-01/2011 		</a:t>
            </a:r>
            <a:r>
              <a:rPr b="1">
                <a:latin typeface="Muli"/>
                <a:ea typeface="Muli"/>
                <a:cs typeface="Muli"/>
                <a:sym typeface="Muli"/>
              </a:rPr>
              <a:t>Canon Oy | Canon Nordic</a:t>
            </a:r>
            <a:br>
              <a:rPr b="1">
                <a:latin typeface="Muli"/>
                <a:ea typeface="Muli"/>
                <a:cs typeface="Muli"/>
                <a:sym typeface="Muli"/>
              </a:rPr>
            </a:br>
            <a:br>
              <a:rPr b="1">
                <a:latin typeface="Muli"/>
                <a:ea typeface="Muli"/>
                <a:cs typeface="Muli"/>
                <a:sym typeface="Muli"/>
              </a:rPr>
            </a:br>
            <a:r>
              <a:t>Viestintäkoordinaattori </a:t>
            </a:r>
          </a:p>
          <a:p>
            <a:pPr algn="l" defTabSz="569594">
              <a:lnSpc>
                <a:spcPct val="120000"/>
              </a:lnSpc>
              <a:defRPr sz="2000">
                <a:latin typeface="Muli Light"/>
                <a:ea typeface="Muli Light"/>
                <a:cs typeface="Muli Light"/>
                <a:sym typeface="Muli Light"/>
              </a:defRPr>
            </a:pPr>
            <a:r>
              <a:t>		03/2007-05/2008 		</a:t>
            </a:r>
            <a:r>
              <a:rPr b="1">
                <a:latin typeface="Muli"/>
                <a:ea typeface="Muli"/>
                <a:cs typeface="Muli"/>
                <a:sym typeface="Muli"/>
              </a:rPr>
              <a:t>Viestintätoimisto Soprano</a:t>
            </a:r>
          </a:p>
        </p:txBody>
      </p:sp>
      <p:sp>
        <p:nvSpPr>
          <p:cNvPr id="115" name="Työhistoria"/>
          <p:cNvSpPr txBox="1"/>
          <p:nvPr/>
        </p:nvSpPr>
        <p:spPr>
          <a:xfrm>
            <a:off x="1206500" y="4734316"/>
            <a:ext cx="2544026" cy="6097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61340">
              <a:lnSpc>
                <a:spcPct val="120000"/>
              </a:lnSpc>
              <a:defRPr sz="2700">
                <a:latin typeface="Muli SemiBold"/>
                <a:ea typeface="Muli SemiBold"/>
                <a:cs typeface="Muli SemiBold"/>
                <a:sym typeface="Muli SemiBold"/>
              </a:defRPr>
            </a:lvl1pPr>
          </a:lstStyle>
          <a:p>
            <a:pPr/>
            <a:r>
              <a:t>Työhistoria</a:t>
            </a:r>
          </a:p>
        </p:txBody>
      </p:sp>
      <p:sp>
        <p:nvSpPr>
          <p:cNvPr id="116" name="Line"/>
          <p:cNvSpPr/>
          <p:nvPr/>
        </p:nvSpPr>
        <p:spPr>
          <a:xfrm flipH="1" flipV="1">
            <a:off x="1211382" y="5606459"/>
            <a:ext cx="10176972" cy="1"/>
          </a:xfrm>
          <a:prstGeom prst="line">
            <a:avLst/>
          </a:prstGeom>
          <a:ln w="25400">
            <a:solidFill>
              <a:srgbClr val="46979D"/>
            </a:solidFill>
            <a:miter lim="400000"/>
          </a:ln>
        </p:spPr>
        <p:txBody>
          <a:bodyPr lIns="45718" tIns="45718" rIns="45718" bIns="45718"/>
          <a:lstStyle/>
          <a:p>
            <a:pPr/>
          </a:p>
        </p:txBody>
      </p:sp>
      <p:sp>
        <p:nvSpPr>
          <p:cNvPr id="117" name="Line"/>
          <p:cNvSpPr/>
          <p:nvPr/>
        </p:nvSpPr>
        <p:spPr>
          <a:xfrm>
            <a:off x="9915769" y="3584330"/>
            <a:ext cx="1270002" cy="1"/>
          </a:xfrm>
          <a:prstGeom prst="line">
            <a:avLst/>
          </a:prstGeom>
          <a:ln w="25400">
            <a:solidFill>
              <a:srgbClr val="46979D"/>
            </a:solidFill>
            <a:miter lim="400000"/>
            <a:tailEnd type="triangle"/>
          </a:ln>
        </p:spPr>
        <p:txBody>
          <a:bodyPr lIns="45718" tIns="45718" rIns="45718" bIns="45718"/>
          <a:lstStyle/>
          <a:p>
            <a:pPr/>
          </a:p>
        </p:txBody>
      </p:sp>
      <p:sp>
        <p:nvSpPr>
          <p:cNvPr id="118" name="Koulutus"/>
          <p:cNvSpPr txBox="1"/>
          <p:nvPr/>
        </p:nvSpPr>
        <p:spPr>
          <a:xfrm>
            <a:off x="13454183" y="4734316"/>
            <a:ext cx="2544028" cy="6097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61340">
              <a:lnSpc>
                <a:spcPct val="120000"/>
              </a:lnSpc>
              <a:defRPr b="1" sz="2700">
                <a:latin typeface="Muli"/>
                <a:ea typeface="Muli"/>
                <a:cs typeface="Muli"/>
                <a:sym typeface="Muli"/>
              </a:defRPr>
            </a:lvl1pPr>
          </a:lstStyle>
          <a:p>
            <a:pPr/>
            <a:r>
              <a:t>Koulutus</a:t>
            </a:r>
          </a:p>
        </p:txBody>
      </p:sp>
      <p:sp>
        <p:nvSpPr>
          <p:cNvPr id="119" name="Line"/>
          <p:cNvSpPr/>
          <p:nvPr/>
        </p:nvSpPr>
        <p:spPr>
          <a:xfrm flipH="1" flipV="1">
            <a:off x="13439528" y="5606459"/>
            <a:ext cx="9985093" cy="1"/>
          </a:xfrm>
          <a:prstGeom prst="line">
            <a:avLst/>
          </a:prstGeom>
          <a:ln w="25400">
            <a:solidFill>
              <a:srgbClr val="46979D"/>
            </a:solidFill>
            <a:miter lim="400000"/>
          </a:ln>
        </p:spPr>
        <p:txBody>
          <a:bodyPr lIns="45718" tIns="45718" rIns="45718" bIns="45718"/>
          <a:lstStyle/>
          <a:p>
            <a:pPr/>
          </a:p>
        </p:txBody>
      </p:sp>
      <p:sp>
        <p:nvSpPr>
          <p:cNvPr id="120" name="Medianomi (Ylempi AMK), TAMK 2013. Mediatuottamisen koulutusohjelma…"/>
          <p:cNvSpPr txBox="1"/>
          <p:nvPr/>
        </p:nvSpPr>
        <p:spPr>
          <a:xfrm>
            <a:off x="13384235" y="6186751"/>
            <a:ext cx="10838197" cy="650079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602615">
              <a:lnSpc>
                <a:spcPct val="120000"/>
              </a:lnSpc>
              <a:defRPr b="1" sz="2100">
                <a:latin typeface="Muli"/>
                <a:ea typeface="Muli"/>
                <a:cs typeface="Muli"/>
                <a:sym typeface="Muli"/>
              </a:defRPr>
            </a:pPr>
            <a:r>
              <a:t>Medianomi (Ylempi AMK), TAMK 2013. Mediatuottamisen koulutusohjelma</a:t>
            </a:r>
          </a:p>
          <a:p>
            <a:pPr algn="l" defTabSz="602615">
              <a:lnSpc>
                <a:spcPct val="120000"/>
              </a:lnSpc>
              <a:defRPr sz="2100">
                <a:latin typeface="Muli Light"/>
                <a:ea typeface="Muli Light"/>
                <a:cs typeface="Muli Light"/>
                <a:sym typeface="Muli Light"/>
              </a:defRPr>
            </a:pPr>
            <a:br>
              <a:rPr b="1">
                <a:latin typeface="Muli"/>
                <a:ea typeface="Muli"/>
                <a:cs typeface="Muli"/>
                <a:sym typeface="Muli"/>
              </a:rPr>
            </a:br>
            <a:r>
              <a:t>Opinnäytetyö: Digitaalinen markkinointiviestintä osana uuden organisaatiobrändin rakentamista – Case: Oppimis- ja ohjauskeskus Onerva</a:t>
            </a:r>
            <a:br/>
            <a:r>
              <a:t> </a:t>
            </a:r>
          </a:p>
          <a:p>
            <a:pPr algn="l" defTabSz="602615">
              <a:lnSpc>
                <a:spcPct val="120000"/>
              </a:lnSpc>
              <a:defRPr b="1" sz="2100">
                <a:latin typeface="Muli"/>
                <a:ea typeface="Muli"/>
                <a:cs typeface="Muli"/>
                <a:sym typeface="Muli"/>
              </a:defRPr>
            </a:pPr>
            <a:r>
              <a:t>Medianomi AMK, SeAMK 2006. Kulttuurituotannon koulutusohjelma, mediatuottaminen.</a:t>
            </a:r>
            <a:r>
              <a:rPr b="0">
                <a:latin typeface="Muli Light"/>
                <a:ea typeface="Muli Light"/>
                <a:cs typeface="Muli Light"/>
                <a:sym typeface="Muli Light"/>
              </a:rPr>
              <a:t> </a:t>
            </a:r>
          </a:p>
          <a:p>
            <a:pPr algn="l" defTabSz="602615">
              <a:lnSpc>
                <a:spcPct val="120000"/>
              </a:lnSpc>
              <a:defRPr sz="2100">
                <a:latin typeface="Muli Light"/>
                <a:ea typeface="Muli Light"/>
                <a:cs typeface="Muli Light"/>
                <a:sym typeface="Muli Light"/>
              </a:defRPr>
            </a:pPr>
            <a:br/>
            <a:r>
              <a:t>Opinnäytetyö: Elämäntapana elävä musiikki – dokumenttielokuva</a:t>
            </a:r>
            <a:br/>
          </a:p>
          <a:p>
            <a:pPr algn="l" defTabSz="602615">
              <a:lnSpc>
                <a:spcPct val="120000"/>
              </a:lnSpc>
              <a:defRPr b="1" sz="2100">
                <a:latin typeface="Muli"/>
                <a:ea typeface="Muli"/>
                <a:cs typeface="Muli"/>
                <a:sym typeface="Muli"/>
              </a:defRPr>
            </a:pPr>
            <a:r>
              <a:t>Viestintäalan perustutkinto, media-assistentti, Jyväskylän aikuisopisto 2001</a:t>
            </a:r>
            <a:br/>
            <a:br/>
            <a:r>
              <a:t>Lisätiedot:</a:t>
            </a:r>
            <a:r>
              <a:rPr b="0">
                <a:latin typeface="Muli Light"/>
                <a:ea typeface="Muli Light"/>
                <a:cs typeface="Muli Light"/>
                <a:sym typeface="Muli Light"/>
              </a:rPr>
              <a:t> https://www.linkedin.com/in/sannavirtanen/</a:t>
            </a:r>
          </a:p>
        </p:txBody>
      </p:sp>
      <p:sp>
        <p:nvSpPr>
          <p:cNvPr id="121" name="CV"/>
          <p:cNvSpPr txBox="1"/>
          <p:nvPr/>
        </p:nvSpPr>
        <p:spPr>
          <a:xfrm>
            <a:off x="1206500" y="402383"/>
            <a:ext cx="6659258" cy="18781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defTabSz="1536153">
              <a:lnSpc>
                <a:spcPct val="120000"/>
              </a:lnSpc>
              <a:defRPr b="1" spc="-199" sz="9400">
                <a:latin typeface="Muli"/>
                <a:ea typeface="Muli"/>
                <a:cs typeface="Muli"/>
                <a:sym typeface="Muli"/>
              </a:defRPr>
            </a:lvl1pPr>
          </a:lstStyle>
          <a:p>
            <a:pPr/>
            <a:r>
              <a:t>CV</a:t>
            </a:r>
          </a:p>
        </p:txBody>
      </p:sp>
      <p:sp>
        <p:nvSpPr>
          <p:cNvPr id="122" name="Digimarkkinoinnin ja sosiaalisen median asiantuntija, kouluttaja, perustaja Flumenia Oy 09/2018"/>
          <p:cNvSpPr txBox="1"/>
          <p:nvPr/>
        </p:nvSpPr>
        <p:spPr>
          <a:xfrm>
            <a:off x="1206499" y="2519728"/>
            <a:ext cx="12558864" cy="137187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676909">
              <a:lnSpc>
                <a:spcPct val="150000"/>
              </a:lnSpc>
              <a:defRPr b="1" sz="2700">
                <a:latin typeface="Muli"/>
                <a:ea typeface="Muli"/>
                <a:cs typeface="Muli"/>
                <a:sym typeface="Muli"/>
              </a:defRPr>
            </a:lvl1pPr>
          </a:lstStyle>
          <a:p>
            <a:pPr/>
            <a:r>
              <a:t>Digimarkkinoinnin ja sosiaalisen median asiantuntija, kouluttaja, perustaja Flumenia Oy 09/2018</a:t>
            </a:r>
          </a:p>
        </p:txBody>
      </p:sp>
      <p:sp>
        <p:nvSpPr>
          <p:cNvPr id="1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Osaaminen">
    <p:spTree>
      <p:nvGrpSpPr>
        <p:cNvPr id="1" name=""/>
        <p:cNvGrpSpPr/>
        <p:nvPr/>
      </p:nvGrpSpPr>
      <p:grpSpPr>
        <a:xfrm>
          <a:off x="0" y="0"/>
          <a:ext cx="0" cy="0"/>
          <a:chOff x="0" y="0"/>
          <a:chExt cx="0" cy="0"/>
        </a:xfrm>
      </p:grpSpPr>
      <p:sp>
        <p:nvSpPr>
          <p:cNvPr id="130" name="OSAAMINEN"/>
          <p:cNvSpPr txBox="1"/>
          <p:nvPr/>
        </p:nvSpPr>
        <p:spPr>
          <a:xfrm>
            <a:off x="1206500" y="402383"/>
            <a:ext cx="6659258" cy="18781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defTabSz="1365468">
              <a:lnSpc>
                <a:spcPct val="120000"/>
              </a:lnSpc>
              <a:defRPr b="1" spc="-200" sz="8400">
                <a:latin typeface="Muli"/>
                <a:ea typeface="Muli"/>
                <a:cs typeface="Muli"/>
                <a:sym typeface="Muli"/>
              </a:defRPr>
            </a:lvl1pPr>
          </a:lstStyle>
          <a:p>
            <a:pPr/>
            <a:r>
              <a:t>OSAAMINEN</a:t>
            </a:r>
          </a:p>
        </p:txBody>
      </p:sp>
      <p:sp>
        <p:nvSpPr>
          <p:cNvPr id="131" name="Sisällön ideointi, suunnittelu ja toteutus, sisällöntuotanto eri muodoissaan mm. Pienimuotoiset videotuotannot, valokuvaus, kuvankäsittely ja blogit."/>
          <p:cNvSpPr txBox="1"/>
          <p:nvPr/>
        </p:nvSpPr>
        <p:spPr>
          <a:xfrm>
            <a:off x="1208893" y="3746653"/>
            <a:ext cx="10273188" cy="16030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635634">
              <a:lnSpc>
                <a:spcPct val="120000"/>
              </a:lnSpc>
              <a:defRPr sz="2300">
                <a:latin typeface="Muli Light"/>
                <a:ea typeface="Muli Light"/>
                <a:cs typeface="Muli Light"/>
                <a:sym typeface="Muli Light"/>
              </a:defRPr>
            </a:lvl1pPr>
          </a:lstStyle>
          <a:p>
            <a:pPr/>
            <a:r>
              <a:t>Sisällön ideointi, suunnittelu ja toteutus, sisällöntuotanto eri muodoissaan mm. Pienimuotoiset videotuotannot, valokuvaus, kuvankäsittely ja blogit.</a:t>
            </a:r>
          </a:p>
        </p:txBody>
      </p:sp>
      <p:sp>
        <p:nvSpPr>
          <p:cNvPr id="132" name="Sisältömarkkinointi"/>
          <p:cNvSpPr txBox="1"/>
          <p:nvPr/>
        </p:nvSpPr>
        <p:spPr>
          <a:xfrm>
            <a:off x="1206500" y="2739087"/>
            <a:ext cx="4786828" cy="6097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61340">
              <a:lnSpc>
                <a:spcPct val="120000"/>
              </a:lnSpc>
              <a:defRPr b="1" sz="2700">
                <a:latin typeface="Muli"/>
                <a:ea typeface="Muli"/>
                <a:cs typeface="Muli"/>
                <a:sym typeface="Muli"/>
              </a:defRPr>
            </a:lvl1pPr>
          </a:lstStyle>
          <a:p>
            <a:pPr/>
            <a:r>
              <a:t>Sisältömarkkinointi</a:t>
            </a:r>
          </a:p>
        </p:txBody>
      </p:sp>
      <p:sp>
        <p:nvSpPr>
          <p:cNvPr id="133" name="Line"/>
          <p:cNvSpPr/>
          <p:nvPr/>
        </p:nvSpPr>
        <p:spPr>
          <a:xfrm flipH="1" flipV="1">
            <a:off x="1262182" y="3484230"/>
            <a:ext cx="10176972" cy="1"/>
          </a:xfrm>
          <a:prstGeom prst="line">
            <a:avLst/>
          </a:prstGeom>
          <a:ln w="25400">
            <a:solidFill>
              <a:srgbClr val="46979D"/>
            </a:solidFill>
            <a:miter lim="400000"/>
          </a:ln>
        </p:spPr>
        <p:txBody>
          <a:bodyPr lIns="45718" tIns="45718" rIns="45718" bIns="45718"/>
          <a:lstStyle/>
          <a:p>
            <a:pPr/>
          </a:p>
        </p:txBody>
      </p:sp>
      <p:sp>
        <p:nvSpPr>
          <p:cNvPr id="134" name="Markkinoinnin automatiikka (HubSpot, Active Campaign), HubSpot sertifioinnit: Content Marketing Certification, Email Marketing Certification , Sales Enablement Certification, Social Media Certification, Inbound Marketing Certification."/>
          <p:cNvSpPr txBox="1"/>
          <p:nvPr/>
        </p:nvSpPr>
        <p:spPr>
          <a:xfrm>
            <a:off x="1221651" y="6965457"/>
            <a:ext cx="10273187" cy="250681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602615">
              <a:lnSpc>
                <a:spcPct val="120000"/>
              </a:lnSpc>
              <a:defRPr sz="2100">
                <a:latin typeface="Muli Light"/>
                <a:ea typeface="Muli Light"/>
                <a:cs typeface="Muli Light"/>
                <a:sym typeface="Muli Light"/>
              </a:defRPr>
            </a:pPr>
            <a:r>
              <a:t>Markkinoinnin automatiikka (HubSpot, Active Campaign), HubSpot sertifioinnit: Content Marketing Certification, Email Marketing Certification , Sales Enablement Certification, Social Media Certification, Inbound Marketing Certification.</a:t>
            </a:r>
            <a:br/>
          </a:p>
        </p:txBody>
      </p:sp>
      <p:sp>
        <p:nvSpPr>
          <p:cNvPr id="135" name="Inbound-markkinointi"/>
          <p:cNvSpPr txBox="1"/>
          <p:nvPr/>
        </p:nvSpPr>
        <p:spPr>
          <a:xfrm>
            <a:off x="1220454" y="5957892"/>
            <a:ext cx="4786829" cy="6097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61340">
              <a:lnSpc>
                <a:spcPct val="120000"/>
              </a:lnSpc>
              <a:defRPr b="1" sz="2700">
                <a:latin typeface="Muli"/>
                <a:ea typeface="Muli"/>
                <a:cs typeface="Muli"/>
                <a:sym typeface="Muli"/>
              </a:defRPr>
            </a:lvl1pPr>
          </a:lstStyle>
          <a:p>
            <a:pPr/>
            <a:r>
              <a:t>Inbound-markkinointi</a:t>
            </a:r>
          </a:p>
        </p:txBody>
      </p:sp>
      <p:sp>
        <p:nvSpPr>
          <p:cNvPr id="136" name="Line"/>
          <p:cNvSpPr/>
          <p:nvPr/>
        </p:nvSpPr>
        <p:spPr>
          <a:xfrm flipH="1" flipV="1">
            <a:off x="1238039" y="6709934"/>
            <a:ext cx="10176971" cy="1"/>
          </a:xfrm>
          <a:prstGeom prst="line">
            <a:avLst/>
          </a:prstGeom>
          <a:ln w="25400">
            <a:solidFill>
              <a:srgbClr val="46979D"/>
            </a:solidFill>
            <a:miter lim="400000"/>
          </a:ln>
        </p:spPr>
        <p:txBody>
          <a:bodyPr lIns="45718" tIns="45718" rIns="45718" bIns="45718"/>
          <a:lstStyle/>
          <a:p>
            <a:pPr/>
          </a:p>
        </p:txBody>
      </p:sp>
      <p:sp>
        <p:nvSpPr>
          <p:cNvPr id="137" name="Sosiaalisen median suunnittelu ja sisällöntuotanto. Facebookin ja erityisesti mainonnan tehokas käyttö, Instagram (+mainonta), Twitter (+mainonta), LinkedIn (+mainonta), sosiaalisen median kampanjat ja kilpailut."/>
          <p:cNvSpPr txBox="1"/>
          <p:nvPr/>
        </p:nvSpPr>
        <p:spPr>
          <a:xfrm>
            <a:off x="1247051" y="10184262"/>
            <a:ext cx="10273187" cy="187818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610869">
              <a:lnSpc>
                <a:spcPct val="120000"/>
              </a:lnSpc>
              <a:defRPr sz="2200">
                <a:latin typeface="Muli Light"/>
                <a:ea typeface="Muli Light"/>
                <a:cs typeface="Muli Light"/>
                <a:sym typeface="Muli Light"/>
              </a:defRPr>
            </a:lvl1pPr>
          </a:lstStyle>
          <a:p>
            <a:pPr/>
            <a:r>
              <a:t>Sosiaalisen median suunnittelu ja sisällöntuotanto. Facebookin ja erityisesti mainonnan tehokas käyttö, Instagram (+mainonta), Twitter (+mainonta), LinkedIn (+mainonta), sosiaalisen median kampanjat ja kilpailut.</a:t>
            </a:r>
          </a:p>
        </p:txBody>
      </p:sp>
      <p:sp>
        <p:nvSpPr>
          <p:cNvPr id="138" name="Sosiaalinen media"/>
          <p:cNvSpPr txBox="1"/>
          <p:nvPr/>
        </p:nvSpPr>
        <p:spPr>
          <a:xfrm>
            <a:off x="1258554" y="9176695"/>
            <a:ext cx="4786829" cy="6097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61340">
              <a:lnSpc>
                <a:spcPct val="120000"/>
              </a:lnSpc>
              <a:defRPr b="1" sz="2700">
                <a:latin typeface="Muli"/>
                <a:ea typeface="Muli"/>
                <a:cs typeface="Muli"/>
                <a:sym typeface="Muli"/>
              </a:defRPr>
            </a:lvl1pPr>
          </a:lstStyle>
          <a:p>
            <a:pPr/>
            <a:r>
              <a:t>Sosiaalinen media</a:t>
            </a:r>
          </a:p>
        </p:txBody>
      </p:sp>
      <p:sp>
        <p:nvSpPr>
          <p:cNvPr id="139" name="Line"/>
          <p:cNvSpPr/>
          <p:nvPr/>
        </p:nvSpPr>
        <p:spPr>
          <a:xfrm flipH="1" flipV="1">
            <a:off x="1326879" y="9921840"/>
            <a:ext cx="10113531" cy="1"/>
          </a:xfrm>
          <a:prstGeom prst="line">
            <a:avLst/>
          </a:prstGeom>
          <a:ln w="25400">
            <a:solidFill>
              <a:srgbClr val="46979D"/>
            </a:solidFill>
            <a:miter lim="400000"/>
          </a:ln>
        </p:spPr>
        <p:txBody>
          <a:bodyPr lIns="45718" tIns="45718" rIns="45718" bIns="45718"/>
          <a:lstStyle/>
          <a:p>
            <a:pPr/>
          </a:p>
        </p:txBody>
      </p:sp>
      <p:sp>
        <p:nvSpPr>
          <p:cNvPr id="140" name="Google Ads (hakukonemainonta, Google Display -verkosto, YouTube), hakukoneoptimointi ja sähköpostimarkkinointi (MailChimp, HubSpot)."/>
          <p:cNvSpPr txBox="1"/>
          <p:nvPr/>
        </p:nvSpPr>
        <p:spPr>
          <a:xfrm>
            <a:off x="13204589" y="3807050"/>
            <a:ext cx="10273188" cy="14822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668655">
              <a:lnSpc>
                <a:spcPct val="120000"/>
              </a:lnSpc>
              <a:defRPr sz="2400">
                <a:latin typeface="Muli Light"/>
                <a:ea typeface="Muli Light"/>
                <a:cs typeface="Muli Light"/>
                <a:sym typeface="Muli Light"/>
              </a:defRPr>
            </a:lvl1pPr>
          </a:lstStyle>
          <a:p>
            <a:pPr/>
            <a:r>
              <a:t>Google Ads (hakukonemainonta, Google Display -verkosto, YouTube), hakukoneoptimointi ja sähköpostimarkkinointi (MailChimp, HubSpot).</a:t>
            </a:r>
          </a:p>
        </p:txBody>
      </p:sp>
      <p:sp>
        <p:nvSpPr>
          <p:cNvPr id="141" name="Digitaalinen markkinointi"/>
          <p:cNvSpPr txBox="1"/>
          <p:nvPr/>
        </p:nvSpPr>
        <p:spPr>
          <a:xfrm>
            <a:off x="13203394" y="2799483"/>
            <a:ext cx="4786829" cy="6097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61340">
              <a:lnSpc>
                <a:spcPct val="120000"/>
              </a:lnSpc>
              <a:defRPr b="1" sz="2700">
                <a:latin typeface="Muli"/>
                <a:ea typeface="Muli"/>
                <a:cs typeface="Muli"/>
                <a:sym typeface="Muli"/>
              </a:defRPr>
            </a:lvl1pPr>
          </a:lstStyle>
          <a:p>
            <a:pPr/>
            <a:r>
              <a:t>Digitaalinen markkinointi</a:t>
            </a:r>
          </a:p>
        </p:txBody>
      </p:sp>
      <p:sp>
        <p:nvSpPr>
          <p:cNvPr id="142" name="Line"/>
          <p:cNvSpPr/>
          <p:nvPr/>
        </p:nvSpPr>
        <p:spPr>
          <a:xfrm flipH="1" flipV="1">
            <a:off x="13284420" y="3551527"/>
            <a:ext cx="10113528" cy="1"/>
          </a:xfrm>
          <a:prstGeom prst="line">
            <a:avLst/>
          </a:prstGeom>
          <a:ln w="25400">
            <a:solidFill>
              <a:srgbClr val="46979D"/>
            </a:solidFill>
            <a:miter lim="400000"/>
          </a:ln>
        </p:spPr>
        <p:txBody>
          <a:bodyPr lIns="45718" tIns="45718" rIns="45718" bIns="45718"/>
          <a:lstStyle/>
          <a:p>
            <a:pPr/>
          </a:p>
        </p:txBody>
      </p:sp>
      <p:sp>
        <p:nvSpPr>
          <p:cNvPr id="143" name="Google Analytics, Google Tag Manager, markkinoinnin seuranta ja tuloksien mittaaminen. Raportointityökalut: Google Data Studio ja Data Studio."/>
          <p:cNvSpPr txBox="1"/>
          <p:nvPr/>
        </p:nvSpPr>
        <p:spPr>
          <a:xfrm>
            <a:off x="13204589" y="6884554"/>
            <a:ext cx="10273188" cy="16030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635634">
              <a:lnSpc>
                <a:spcPct val="120000"/>
              </a:lnSpc>
              <a:defRPr sz="2300">
                <a:latin typeface="Muli Light"/>
                <a:ea typeface="Muli Light"/>
                <a:cs typeface="Muli Light"/>
                <a:sym typeface="Muli Light"/>
              </a:defRPr>
            </a:lvl1pPr>
          </a:lstStyle>
          <a:p>
            <a:pPr/>
            <a:r>
              <a:t>Google Analytics, Google Tag Manager, markkinoinnin seuranta ja tuloksien mittaaminen. Raportointityökalut: Google Data Studio ja Data Studio.</a:t>
            </a:r>
          </a:p>
        </p:txBody>
      </p:sp>
      <p:sp>
        <p:nvSpPr>
          <p:cNvPr id="144" name="Markkinoinnin tuloksellisuus"/>
          <p:cNvSpPr txBox="1"/>
          <p:nvPr/>
        </p:nvSpPr>
        <p:spPr>
          <a:xfrm>
            <a:off x="13216094" y="5876988"/>
            <a:ext cx="4786829" cy="6097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61340">
              <a:lnSpc>
                <a:spcPct val="120000"/>
              </a:lnSpc>
              <a:defRPr b="1" sz="2700">
                <a:latin typeface="Muli"/>
                <a:ea typeface="Muli"/>
                <a:cs typeface="Muli"/>
                <a:sym typeface="Muli"/>
              </a:defRPr>
            </a:lvl1pPr>
          </a:lstStyle>
          <a:p>
            <a:pPr/>
            <a:r>
              <a:t>Markkinoinnin tuloksellisuus</a:t>
            </a:r>
          </a:p>
        </p:txBody>
      </p:sp>
      <p:sp>
        <p:nvSpPr>
          <p:cNvPr id="145" name="Line"/>
          <p:cNvSpPr/>
          <p:nvPr/>
        </p:nvSpPr>
        <p:spPr>
          <a:xfrm flipH="1" flipV="1">
            <a:off x="13284420" y="6622133"/>
            <a:ext cx="10113528" cy="1"/>
          </a:xfrm>
          <a:prstGeom prst="line">
            <a:avLst/>
          </a:prstGeom>
          <a:ln w="25400">
            <a:solidFill>
              <a:srgbClr val="46979D"/>
            </a:solidFill>
            <a:miter lim="400000"/>
          </a:ln>
        </p:spPr>
        <p:txBody>
          <a:bodyPr lIns="45718" tIns="45718" rIns="45718" bIns="45718"/>
          <a:lstStyle/>
          <a:p>
            <a:pPr/>
          </a:p>
        </p:txBody>
      </p:sp>
      <p:sp>
        <p:nvSpPr>
          <p:cNvPr id="146" name="Olen pitänyt yli 150 koulutusta ja valmennusta digitaalisesta markkinoinnista, sosiaalisesta mediasta ja eri työkaluista pk-yrityksille, hankkeille ja eri organisaatioille."/>
          <p:cNvSpPr txBox="1"/>
          <p:nvPr/>
        </p:nvSpPr>
        <p:spPr>
          <a:xfrm>
            <a:off x="13204589" y="10321824"/>
            <a:ext cx="10273188" cy="160306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635634">
              <a:lnSpc>
                <a:spcPct val="120000"/>
              </a:lnSpc>
              <a:defRPr sz="2300">
                <a:latin typeface="Muli Light"/>
                <a:ea typeface="Muli Light"/>
                <a:cs typeface="Muli Light"/>
                <a:sym typeface="Muli Light"/>
              </a:defRPr>
            </a:lvl1pPr>
          </a:lstStyle>
          <a:p>
            <a:pPr/>
            <a:r>
              <a:t>Olen pitänyt yli 150 koulutusta ja valmennusta digitaalisesta markkinoinnista, sosiaalisesta mediasta ja eri työkaluista pk-yrityksille, hankkeille ja eri organisaatioille.</a:t>
            </a:r>
          </a:p>
        </p:txBody>
      </p:sp>
      <p:sp>
        <p:nvSpPr>
          <p:cNvPr id="147" name="Valmennus ja kouluttaminen"/>
          <p:cNvSpPr txBox="1"/>
          <p:nvPr/>
        </p:nvSpPr>
        <p:spPr>
          <a:xfrm>
            <a:off x="13216094" y="9176695"/>
            <a:ext cx="4786829" cy="60972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553084">
              <a:lnSpc>
                <a:spcPct val="120000"/>
              </a:lnSpc>
              <a:defRPr b="1" sz="2600">
                <a:latin typeface="Muli"/>
                <a:ea typeface="Muli"/>
                <a:cs typeface="Muli"/>
                <a:sym typeface="Muli"/>
              </a:defRPr>
            </a:lvl1pPr>
          </a:lstStyle>
          <a:p>
            <a:pPr/>
            <a:r>
              <a:t>Valmennus ja kouluttaminen</a:t>
            </a:r>
          </a:p>
        </p:txBody>
      </p:sp>
      <p:sp>
        <p:nvSpPr>
          <p:cNvPr id="148" name="Line"/>
          <p:cNvSpPr/>
          <p:nvPr/>
        </p:nvSpPr>
        <p:spPr>
          <a:xfrm flipH="1" flipV="1">
            <a:off x="13284420" y="9921840"/>
            <a:ext cx="10113528" cy="1"/>
          </a:xfrm>
          <a:prstGeom prst="line">
            <a:avLst/>
          </a:prstGeom>
          <a:ln w="25400">
            <a:solidFill>
              <a:srgbClr val="46979D"/>
            </a:solidFill>
            <a:miter lim="400000"/>
          </a:ln>
        </p:spPr>
        <p:txBody>
          <a:bodyPr lIns="45718" tIns="45718" rIns="45718" bIns="45718"/>
          <a:lstStyle/>
          <a:p>
            <a:pPr/>
          </a:p>
        </p:txBody>
      </p:sp>
      <p:sp>
        <p:nvSpPr>
          <p:cNvPr id="1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arjouksen ehdot koulutus">
    <p:spTree>
      <p:nvGrpSpPr>
        <p:cNvPr id="1" name=""/>
        <p:cNvGrpSpPr/>
        <p:nvPr/>
      </p:nvGrpSpPr>
      <p:grpSpPr>
        <a:xfrm>
          <a:off x="0" y="0"/>
          <a:ext cx="0" cy="0"/>
          <a:chOff x="0" y="0"/>
          <a:chExt cx="0" cy="0"/>
        </a:xfrm>
      </p:grpSpPr>
      <p:sp>
        <p:nvSpPr>
          <p:cNvPr id="156" name="Tarjouksen ehdot"/>
          <p:cNvSpPr txBox="1"/>
          <p:nvPr/>
        </p:nvSpPr>
        <p:spPr>
          <a:xfrm>
            <a:off x="596900" y="-410417"/>
            <a:ext cx="6659258" cy="187818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defTabSz="1024102">
              <a:lnSpc>
                <a:spcPct val="120000"/>
              </a:lnSpc>
              <a:defRPr b="1" spc="-200" sz="6200">
                <a:latin typeface="Muli"/>
                <a:ea typeface="Muli"/>
                <a:cs typeface="Muli"/>
                <a:sym typeface="Muli"/>
              </a:defRPr>
            </a:lvl1pPr>
          </a:lstStyle>
          <a:p>
            <a:pPr/>
            <a:r>
              <a:t>Tarjouksen ehdot</a:t>
            </a:r>
          </a:p>
        </p:txBody>
      </p:sp>
      <p:sp>
        <p:nvSpPr>
          <p:cNvPr id="15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Big Fact">
    <p:spTree>
      <p:nvGrpSpPr>
        <p:cNvPr id="1" name=""/>
        <p:cNvGrpSpPr/>
        <p:nvPr/>
      </p:nvGrpSpPr>
      <p:grpSpPr>
        <a:xfrm>
          <a:off x="0" y="0"/>
          <a:ext cx="0" cy="0"/>
          <a:chOff x="0" y="0"/>
          <a:chExt cx="0" cy="0"/>
        </a:xfrm>
      </p:grpSpPr>
      <p:sp>
        <p:nvSpPr>
          <p:cNvPr id="164" name="Body Level One…"/>
          <p:cNvSpPr txBox="1"/>
          <p:nvPr>
            <p:ph type="body" idx="1"/>
          </p:nvPr>
        </p:nvSpPr>
        <p:spPr>
          <a:xfrm>
            <a:off x="1206500" y="1075926"/>
            <a:ext cx="21971000" cy="7241586"/>
          </a:xfrm>
          <a:prstGeom prst="rect">
            <a:avLst/>
          </a:prstGeom>
        </p:spPr>
        <p:txBody>
          <a:bodyPr anchor="b"/>
          <a:lstStyle>
            <a:lvl1pPr marL="0" indent="0" algn="ctr" defTabSz="2438337">
              <a:lnSpc>
                <a:spcPct val="80000"/>
              </a:lnSpc>
              <a:spcBef>
                <a:spcPts val="0"/>
              </a:spcBef>
              <a:buSzTx/>
              <a:buNone/>
              <a:defRPr b="1" spc="-250" sz="25000">
                <a:latin typeface="+mj-lt"/>
                <a:ea typeface="+mj-ea"/>
                <a:cs typeface="+mj-cs"/>
                <a:sym typeface="Helvetica Neue"/>
              </a:defRPr>
            </a:lvl1pPr>
            <a:lvl2pPr marL="0" indent="0" algn="ctr" defTabSz="2438337">
              <a:lnSpc>
                <a:spcPct val="80000"/>
              </a:lnSpc>
              <a:spcBef>
                <a:spcPts val="0"/>
              </a:spcBef>
              <a:buSzTx/>
              <a:buNone/>
              <a:defRPr b="1" spc="-250" sz="25000">
                <a:latin typeface="+mj-lt"/>
                <a:ea typeface="+mj-ea"/>
                <a:cs typeface="+mj-cs"/>
                <a:sym typeface="Helvetica Neue"/>
              </a:defRPr>
            </a:lvl2pPr>
            <a:lvl3pPr marL="0" indent="0" algn="ctr" defTabSz="2438337">
              <a:lnSpc>
                <a:spcPct val="80000"/>
              </a:lnSpc>
              <a:spcBef>
                <a:spcPts val="0"/>
              </a:spcBef>
              <a:buSzTx/>
              <a:buNone/>
              <a:defRPr b="1" spc="-250" sz="25000">
                <a:latin typeface="+mj-lt"/>
                <a:ea typeface="+mj-ea"/>
                <a:cs typeface="+mj-cs"/>
                <a:sym typeface="Helvetica Neue"/>
              </a:defRPr>
            </a:lvl3pPr>
            <a:lvl4pPr marL="0" indent="0" algn="ctr" defTabSz="2438337">
              <a:lnSpc>
                <a:spcPct val="80000"/>
              </a:lnSpc>
              <a:spcBef>
                <a:spcPts val="0"/>
              </a:spcBef>
              <a:buSzTx/>
              <a:buNone/>
              <a:defRPr b="1" spc="-250" sz="25000">
                <a:latin typeface="+mj-lt"/>
                <a:ea typeface="+mj-ea"/>
                <a:cs typeface="+mj-cs"/>
                <a:sym typeface="Helvetica Neue"/>
              </a:defRPr>
            </a:lvl4pPr>
            <a:lvl5pPr marL="0" indent="0" algn="ctr" defTabSz="2438337">
              <a:lnSpc>
                <a:spcPct val="80000"/>
              </a:lnSpc>
              <a:spcBef>
                <a:spcPts val="0"/>
              </a:spcBef>
              <a:buSzTx/>
              <a:buNone/>
              <a:defRPr b="1" spc="-250" sz="25000">
                <a:latin typeface="+mj-lt"/>
                <a:ea typeface="+mj-ea"/>
                <a:cs typeface="+mj-cs"/>
                <a:sym typeface="Helvetica Neue"/>
              </a:defRPr>
            </a:lvl5pPr>
          </a:lstStyle>
          <a:p>
            <a:pPr/>
            <a:r>
              <a:t>Body Level One</a:t>
            </a:r>
          </a:p>
          <a:p>
            <a:pPr lvl="1"/>
            <a:r>
              <a:t>Body Level Two</a:t>
            </a:r>
          </a:p>
          <a:p>
            <a:pPr lvl="2"/>
            <a:r>
              <a:t>Body Level Three</a:t>
            </a:r>
          </a:p>
          <a:p>
            <a:pPr lvl="3"/>
            <a:r>
              <a:t>Body Level Four</a:t>
            </a:r>
          </a:p>
          <a:p>
            <a:pPr lvl="4"/>
            <a:r>
              <a:t>Body Level Five</a:t>
            </a:r>
          </a:p>
        </p:txBody>
      </p:sp>
      <p:sp>
        <p:nvSpPr>
          <p:cNvPr id="165" name="Rectangle"/>
          <p:cNvSpPr txBox="1"/>
          <p:nvPr>
            <p:ph type="body" sz="quarter" idx="21"/>
          </p:nvPr>
        </p:nvSpPr>
        <p:spPr>
          <a:xfrm>
            <a:off x="1206500" y="8262180"/>
            <a:ext cx="21971000" cy="934780"/>
          </a:xfrm>
          <a:prstGeom prst="rect">
            <a:avLst/>
          </a:prstGeom>
        </p:spPr>
        <p:txBody>
          <a:bodyPr lIns="45718" tIns="45718" rIns="45718" bIns="45718" anchor="t"/>
          <a:lstStyle/>
          <a:p>
            <a:pPr/>
          </a:p>
        </p:txBody>
      </p:sp>
      <p:sp>
        <p:nvSpPr>
          <p:cNvPr id="166" name="Slide Number"/>
          <p:cNvSpPr txBox="1"/>
          <p:nvPr>
            <p:ph type="sldNum" sz="quarter" idx="2"/>
          </p:nvPr>
        </p:nvSpPr>
        <p:spPr>
          <a:xfrm>
            <a:off x="12001499" y="13080999"/>
            <a:ext cx="368505" cy="374600"/>
          </a:xfrm>
          <a:prstGeom prst="rect">
            <a:avLst/>
          </a:prstGeom>
        </p:spPr>
        <p:txBody>
          <a:bodyPr anchor="b"/>
          <a:lstStyle>
            <a:lvl1pPr defTabSz="584200">
              <a:defRPr sz="1800">
                <a:latin typeface="+mj-lt"/>
                <a:ea typeface="+mj-ea"/>
                <a:cs typeface="+mj-cs"/>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copy 4">
    <p:spTree>
      <p:nvGrpSpPr>
        <p:cNvPr id="1" name=""/>
        <p:cNvGrpSpPr/>
        <p:nvPr/>
      </p:nvGrpSpPr>
      <p:grpSpPr>
        <a:xfrm>
          <a:off x="0" y="0"/>
          <a:ext cx="0" cy="0"/>
          <a:chOff x="0" y="0"/>
          <a:chExt cx="0" cy="0"/>
        </a:xfrm>
      </p:grpSpPr>
      <p:sp>
        <p:nvSpPr>
          <p:cNvPr id="173" name="Body Level One…"/>
          <p:cNvSpPr txBox="1"/>
          <p:nvPr>
            <p:ph type="body" sz="quarter" idx="1"/>
          </p:nvPr>
        </p:nvSpPr>
        <p:spPr>
          <a:xfrm>
            <a:off x="1242969" y="3994150"/>
            <a:ext cx="10223502" cy="5727700"/>
          </a:xfrm>
          <a:prstGeom prst="rect">
            <a:avLst/>
          </a:prstGeom>
        </p:spPr>
        <p:txBody>
          <a:bodyPr anchor="t"/>
          <a:lstStyle>
            <a:lvl1pPr marL="0" indent="0">
              <a:spcBef>
                <a:spcPts val="0"/>
              </a:spcBef>
              <a:buSzTx/>
              <a:buNone/>
              <a:defRPr sz="5400">
                <a:latin typeface="Muli Light"/>
                <a:ea typeface="Muli Light"/>
                <a:cs typeface="Muli Light"/>
                <a:sym typeface="Muli Light"/>
              </a:defRPr>
            </a:lvl1pPr>
            <a:lvl2pPr marL="0" indent="0">
              <a:spcBef>
                <a:spcPts val="0"/>
              </a:spcBef>
              <a:buSzTx/>
              <a:buNone/>
              <a:defRPr sz="5400">
                <a:latin typeface="Muli Light"/>
                <a:ea typeface="Muli Light"/>
                <a:cs typeface="Muli Light"/>
                <a:sym typeface="Muli Light"/>
              </a:defRPr>
            </a:lvl2pPr>
            <a:lvl3pPr marL="0" indent="0">
              <a:spcBef>
                <a:spcPts val="0"/>
              </a:spcBef>
              <a:buSzTx/>
              <a:buNone/>
              <a:defRPr sz="5400">
                <a:latin typeface="Muli Light"/>
                <a:ea typeface="Muli Light"/>
                <a:cs typeface="Muli Light"/>
                <a:sym typeface="Muli Light"/>
              </a:defRPr>
            </a:lvl3pPr>
            <a:lvl4pPr marL="0" indent="0">
              <a:spcBef>
                <a:spcPts val="0"/>
              </a:spcBef>
              <a:buSzTx/>
              <a:buNone/>
              <a:defRPr sz="5400">
                <a:latin typeface="Muli Light"/>
                <a:ea typeface="Muli Light"/>
                <a:cs typeface="Muli Light"/>
                <a:sym typeface="Muli Light"/>
              </a:defRPr>
            </a:lvl4pPr>
            <a:lvl5pPr marL="0" indent="0">
              <a:spcBef>
                <a:spcPts val="0"/>
              </a:spcBef>
              <a:buSzTx/>
              <a:buNone/>
              <a:defRPr sz="5400">
                <a:latin typeface="Muli Light"/>
                <a:ea typeface="Muli Light"/>
                <a:cs typeface="Muli Light"/>
                <a:sym typeface="Muli Light"/>
              </a:defRPr>
            </a:lvl5pPr>
          </a:lstStyle>
          <a:p>
            <a:pPr/>
            <a:r>
              <a:t>Body Level One</a:t>
            </a:r>
          </a:p>
          <a:p>
            <a:pPr lvl="1"/>
            <a:r>
              <a:t>Body Level Two</a:t>
            </a:r>
          </a:p>
          <a:p>
            <a:pPr lvl="2"/>
            <a:r>
              <a:t>Body Level Three</a:t>
            </a:r>
          </a:p>
          <a:p>
            <a:pPr lvl="3"/>
            <a:r>
              <a:t>Body Level Four</a:t>
            </a:r>
          </a:p>
          <a:p>
            <a:pPr lvl="4"/>
            <a:r>
              <a:t>Body Level Five</a:t>
            </a:r>
          </a:p>
        </p:txBody>
      </p:sp>
      <p:sp>
        <p:nvSpPr>
          <p:cNvPr id="174" name="Title Text"/>
          <p:cNvSpPr txBox="1"/>
          <p:nvPr>
            <p:ph type="title"/>
          </p:nvPr>
        </p:nvSpPr>
        <p:spPr>
          <a:xfrm>
            <a:off x="1242969" y="-2636224"/>
            <a:ext cx="10223502" cy="5549903"/>
          </a:xfrm>
          <a:prstGeom prst="rect">
            <a:avLst/>
          </a:prstGeom>
        </p:spPr>
        <p:txBody>
          <a:bodyPr anchor="b"/>
          <a:lstStyle>
            <a:lvl1pPr algn="l">
              <a:defRPr sz="8400">
                <a:latin typeface="Muli SemiBold"/>
                <a:ea typeface="Muli SemiBold"/>
                <a:cs typeface="Muli SemiBold"/>
                <a:sym typeface="Muli SemiBold"/>
              </a:defRPr>
            </a:lvl1pPr>
          </a:lstStyle>
          <a:p>
            <a:pPr/>
            <a:r>
              <a:t>Title Text</a:t>
            </a:r>
          </a:p>
        </p:txBody>
      </p:sp>
      <p:sp>
        <p:nvSpPr>
          <p:cNvPr id="175" name="Rectangle"/>
          <p:cNvSpPr/>
          <p:nvPr/>
        </p:nvSpPr>
        <p:spPr>
          <a:xfrm>
            <a:off x="12641812" y="732480"/>
            <a:ext cx="11189896" cy="12251040"/>
          </a:xfrm>
          <a:prstGeom prst="rect">
            <a:avLst/>
          </a:prstGeom>
          <a:solidFill>
            <a:srgbClr val="FFFFFF"/>
          </a:solidFill>
          <a:ln w="12700">
            <a:miter lim="400000"/>
          </a:ln>
        </p:spPr>
        <p:txBody>
          <a:bodyPr lIns="0" tIns="0" rIns="0" bIns="0" anchor="ctr"/>
          <a:lstStyle/>
          <a:p>
            <a:pPr>
              <a:defRPr sz="3200">
                <a:solidFill>
                  <a:srgbClr val="FFFFFF"/>
                </a:solidFill>
              </a:defRPr>
            </a:pPr>
          </a:p>
        </p:txBody>
      </p:sp>
      <p:sp>
        <p:nvSpPr>
          <p:cNvPr id="1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p:spTree>
      <p:nvGrpSpPr>
        <p:cNvPr id="1" name=""/>
        <p:cNvGrpSpPr/>
        <p:nvPr/>
      </p:nvGrpSpPr>
      <p:grpSpPr>
        <a:xfrm>
          <a:off x="0" y="0"/>
          <a:ext cx="0" cy="0"/>
          <a:chOff x="0" y="0"/>
          <a:chExt cx="0" cy="0"/>
        </a:xfrm>
      </p:grpSpPr>
      <p:sp>
        <p:nvSpPr>
          <p:cNvPr id="183" name="Body Level One…"/>
          <p:cNvSpPr txBox="1"/>
          <p:nvPr>
            <p:ph type="body" sz="quarter" idx="1"/>
          </p:nvPr>
        </p:nvSpPr>
        <p:spPr>
          <a:xfrm>
            <a:off x="1242969" y="3994150"/>
            <a:ext cx="10223502" cy="5727700"/>
          </a:xfrm>
          <a:prstGeom prst="rect">
            <a:avLst/>
          </a:prstGeom>
        </p:spPr>
        <p:txBody>
          <a:bodyPr anchor="t"/>
          <a:lstStyle>
            <a:lvl1pPr marL="0" indent="0">
              <a:spcBef>
                <a:spcPts val="0"/>
              </a:spcBef>
              <a:buSzTx/>
              <a:buNone/>
              <a:defRPr sz="5400"/>
            </a:lvl1pPr>
            <a:lvl2pPr marL="0" indent="0">
              <a:spcBef>
                <a:spcPts val="0"/>
              </a:spcBef>
              <a:buSzTx/>
              <a:buNone/>
              <a:defRPr sz="5400"/>
            </a:lvl2pPr>
            <a:lvl3pPr marL="0" indent="0">
              <a:spcBef>
                <a:spcPts val="0"/>
              </a:spcBef>
              <a:buSzTx/>
              <a:buNone/>
              <a:defRPr sz="5400"/>
            </a:lvl3pPr>
            <a:lvl4pPr marL="0" indent="0">
              <a:spcBef>
                <a:spcPts val="0"/>
              </a:spcBef>
              <a:buSzTx/>
              <a:buNone/>
              <a:defRPr sz="5400"/>
            </a:lvl4pPr>
            <a:lvl5pPr marL="0" indent="0">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184" name="Title Text"/>
          <p:cNvSpPr txBox="1"/>
          <p:nvPr>
            <p:ph type="title"/>
          </p:nvPr>
        </p:nvSpPr>
        <p:spPr>
          <a:xfrm>
            <a:off x="1242969" y="-2636224"/>
            <a:ext cx="10223502" cy="5549903"/>
          </a:xfrm>
          <a:prstGeom prst="rect">
            <a:avLst/>
          </a:prstGeom>
        </p:spPr>
        <p:txBody>
          <a:bodyPr anchor="b"/>
          <a:lstStyle>
            <a:lvl1pPr algn="l">
              <a:defRPr sz="8400"/>
            </a:lvl1pPr>
          </a:lstStyle>
          <a:p>
            <a:pPr/>
            <a:r>
              <a:t>Title Text</a:t>
            </a:r>
          </a:p>
        </p:txBody>
      </p:sp>
      <p:sp>
        <p:nvSpPr>
          <p:cNvPr id="185" name="Rectangle"/>
          <p:cNvSpPr/>
          <p:nvPr/>
        </p:nvSpPr>
        <p:spPr>
          <a:xfrm>
            <a:off x="12641812" y="732480"/>
            <a:ext cx="11189896" cy="12251040"/>
          </a:xfrm>
          <a:prstGeom prst="rect">
            <a:avLst/>
          </a:prstGeom>
          <a:solidFill>
            <a:srgbClr val="FFFFFF"/>
          </a:solidFill>
          <a:ln w="12700">
            <a:miter lim="400000"/>
          </a:ln>
        </p:spPr>
        <p:txBody>
          <a:bodyPr lIns="0" tIns="0" rIns="0" bIns="0" anchor="ctr"/>
          <a:lstStyle/>
          <a:p>
            <a:pPr>
              <a:defRPr sz="3200">
                <a:solidFill>
                  <a:srgbClr val="FFFFFF"/>
                </a:solidFill>
              </a:defRPr>
            </a:pPr>
          </a:p>
        </p:txBody>
      </p:sp>
      <p:sp>
        <p:nvSpPr>
          <p:cNvPr id="1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copy">
    <p:spTree>
      <p:nvGrpSpPr>
        <p:cNvPr id="1" name=""/>
        <p:cNvGrpSpPr/>
        <p:nvPr/>
      </p:nvGrpSpPr>
      <p:grpSpPr>
        <a:xfrm>
          <a:off x="0" y="0"/>
          <a:ext cx="0" cy="0"/>
          <a:chOff x="0" y="0"/>
          <a:chExt cx="0" cy="0"/>
        </a:xfrm>
      </p:grpSpPr>
      <p:sp>
        <p:nvSpPr>
          <p:cNvPr id="193" name="Rectangle"/>
          <p:cNvSpPr/>
          <p:nvPr/>
        </p:nvSpPr>
        <p:spPr>
          <a:xfrm>
            <a:off x="-73006" y="748612"/>
            <a:ext cx="24893102" cy="11757670"/>
          </a:xfrm>
          <a:prstGeom prst="rect">
            <a:avLst/>
          </a:prstGeom>
          <a:solidFill>
            <a:srgbClr val="FE787D"/>
          </a:solidFill>
          <a:ln w="12700">
            <a:miter lim="400000"/>
          </a:ln>
        </p:spPr>
        <p:txBody>
          <a:bodyPr lIns="0" tIns="0" rIns="0" bIns="0" anchor="ctr"/>
          <a:lstStyle/>
          <a:p>
            <a:pPr>
              <a:defRPr sz="3200">
                <a:solidFill>
                  <a:srgbClr val="FFFFFF"/>
                </a:solidFill>
              </a:defRPr>
            </a:pPr>
          </a:p>
        </p:txBody>
      </p:sp>
      <p:pic>
        <p:nvPicPr>
          <p:cNvPr id="194" name="Logo_black.png" descr="Logo_black.png"/>
          <p:cNvPicPr>
            <a:picLocks noChangeAspect="1"/>
          </p:cNvPicPr>
          <p:nvPr/>
        </p:nvPicPr>
        <p:blipFill>
          <a:blip r:embed="rId2">
            <a:extLst/>
          </a:blip>
          <a:stretch>
            <a:fillRect/>
          </a:stretch>
        </p:blipFill>
        <p:spPr>
          <a:xfrm>
            <a:off x="632991" y="12612310"/>
            <a:ext cx="2213171" cy="933778"/>
          </a:xfrm>
          <a:prstGeom prst="rect">
            <a:avLst/>
          </a:prstGeom>
          <a:ln w="12700">
            <a:miter lim="400000"/>
          </a:ln>
        </p:spPr>
      </p:pic>
      <p:sp>
        <p:nvSpPr>
          <p:cNvPr id="195" name="Rectangle"/>
          <p:cNvSpPr/>
          <p:nvPr/>
        </p:nvSpPr>
        <p:spPr>
          <a:xfrm>
            <a:off x="12641812" y="732480"/>
            <a:ext cx="11189896" cy="12251040"/>
          </a:xfrm>
          <a:prstGeom prst="rect">
            <a:avLst/>
          </a:prstGeom>
          <a:solidFill>
            <a:srgbClr val="FFFFFF"/>
          </a:solidFill>
          <a:ln w="12700">
            <a:miter lim="400000"/>
          </a:ln>
        </p:spPr>
        <p:txBody>
          <a:bodyPr lIns="0" tIns="0" rIns="0" bIns="0" anchor="ctr"/>
          <a:lstStyle/>
          <a:p>
            <a:pPr>
              <a:defRPr sz="3200">
                <a:solidFill>
                  <a:srgbClr val="FFFFFF"/>
                </a:solidFill>
              </a:defRPr>
            </a:pPr>
          </a:p>
        </p:txBody>
      </p:sp>
      <p:sp>
        <p:nvSpPr>
          <p:cNvPr id="19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copy 1">
    <p:spTree>
      <p:nvGrpSpPr>
        <p:cNvPr id="1" name=""/>
        <p:cNvGrpSpPr/>
        <p:nvPr/>
      </p:nvGrpSpPr>
      <p:grpSpPr>
        <a:xfrm>
          <a:off x="0" y="0"/>
          <a:ext cx="0" cy="0"/>
          <a:chOff x="0" y="0"/>
          <a:chExt cx="0" cy="0"/>
        </a:xfrm>
      </p:grpSpPr>
      <p:sp>
        <p:nvSpPr>
          <p:cNvPr id="203" name="Body Level One…"/>
          <p:cNvSpPr txBox="1"/>
          <p:nvPr>
            <p:ph type="body" sz="quarter" idx="1"/>
          </p:nvPr>
        </p:nvSpPr>
        <p:spPr>
          <a:xfrm>
            <a:off x="1561985" y="4552950"/>
            <a:ext cx="10223502" cy="5727700"/>
          </a:xfrm>
          <a:prstGeom prst="rect">
            <a:avLst/>
          </a:prstGeom>
        </p:spPr>
        <p:txBody>
          <a:bodyPr anchor="t"/>
          <a:lstStyle>
            <a:lvl1pPr marL="0" indent="0">
              <a:spcBef>
                <a:spcPts val="0"/>
              </a:spcBef>
              <a:buSzTx/>
              <a:buNone/>
              <a:defRPr sz="5400">
                <a:latin typeface="Muli Light"/>
                <a:ea typeface="Muli Light"/>
                <a:cs typeface="Muli Light"/>
                <a:sym typeface="Muli Light"/>
              </a:defRPr>
            </a:lvl1pPr>
            <a:lvl2pPr marL="0" indent="0">
              <a:spcBef>
                <a:spcPts val="0"/>
              </a:spcBef>
              <a:buSzTx/>
              <a:buNone/>
              <a:defRPr sz="5400">
                <a:latin typeface="Muli Light"/>
                <a:ea typeface="Muli Light"/>
                <a:cs typeface="Muli Light"/>
                <a:sym typeface="Muli Light"/>
              </a:defRPr>
            </a:lvl2pPr>
            <a:lvl3pPr marL="0" indent="0">
              <a:spcBef>
                <a:spcPts val="0"/>
              </a:spcBef>
              <a:buSzTx/>
              <a:buNone/>
              <a:defRPr sz="5400">
                <a:latin typeface="Muli Light"/>
                <a:ea typeface="Muli Light"/>
                <a:cs typeface="Muli Light"/>
                <a:sym typeface="Muli Light"/>
              </a:defRPr>
            </a:lvl3pPr>
            <a:lvl4pPr marL="0" indent="0">
              <a:spcBef>
                <a:spcPts val="0"/>
              </a:spcBef>
              <a:buSzTx/>
              <a:buNone/>
              <a:defRPr sz="5400">
                <a:latin typeface="Muli Light"/>
                <a:ea typeface="Muli Light"/>
                <a:cs typeface="Muli Light"/>
                <a:sym typeface="Muli Light"/>
              </a:defRPr>
            </a:lvl4pPr>
            <a:lvl5pPr marL="0" indent="0">
              <a:spcBef>
                <a:spcPts val="0"/>
              </a:spcBef>
              <a:buSzTx/>
              <a:buNone/>
              <a:defRPr sz="5400">
                <a:latin typeface="Muli Light"/>
                <a:ea typeface="Muli Light"/>
                <a:cs typeface="Muli Light"/>
                <a:sym typeface="Muli Light"/>
              </a:defRPr>
            </a:lvl5pPr>
          </a:lstStyle>
          <a:p>
            <a:pPr/>
            <a:r>
              <a:t>Body Level One</a:t>
            </a:r>
          </a:p>
          <a:p>
            <a:pPr lvl="1"/>
            <a:r>
              <a:t>Body Level Two</a:t>
            </a:r>
          </a:p>
          <a:p>
            <a:pPr lvl="2"/>
            <a:r>
              <a:t>Body Level Three</a:t>
            </a:r>
          </a:p>
          <a:p>
            <a:pPr lvl="3"/>
            <a:r>
              <a:t>Body Level Four</a:t>
            </a:r>
          </a:p>
          <a:p>
            <a:pPr lvl="4"/>
            <a:r>
              <a:t>Body Level Five</a:t>
            </a:r>
          </a:p>
        </p:txBody>
      </p:sp>
      <p:sp>
        <p:nvSpPr>
          <p:cNvPr id="204" name="Title Text"/>
          <p:cNvSpPr txBox="1"/>
          <p:nvPr>
            <p:ph type="title"/>
          </p:nvPr>
        </p:nvSpPr>
        <p:spPr>
          <a:xfrm>
            <a:off x="1344569" y="-2102824"/>
            <a:ext cx="10223502" cy="5549903"/>
          </a:xfrm>
          <a:prstGeom prst="rect">
            <a:avLst/>
          </a:prstGeom>
        </p:spPr>
        <p:txBody>
          <a:bodyPr anchor="b"/>
          <a:lstStyle>
            <a:lvl1pPr algn="l">
              <a:defRPr sz="8400">
                <a:latin typeface="Muli SemiBold"/>
                <a:ea typeface="Muli SemiBold"/>
                <a:cs typeface="Muli SemiBold"/>
                <a:sym typeface="Muli SemiBold"/>
              </a:defRPr>
            </a:lvl1pPr>
          </a:lstStyle>
          <a:p>
            <a:pPr/>
            <a:r>
              <a:t>Title Text</a:t>
            </a:r>
          </a:p>
        </p:txBody>
      </p:sp>
      <p:sp>
        <p:nvSpPr>
          <p:cNvPr id="205" name="Rectangle"/>
          <p:cNvSpPr/>
          <p:nvPr/>
        </p:nvSpPr>
        <p:spPr>
          <a:xfrm>
            <a:off x="12641812" y="732480"/>
            <a:ext cx="11189896" cy="12251040"/>
          </a:xfrm>
          <a:prstGeom prst="rect">
            <a:avLst/>
          </a:prstGeom>
          <a:solidFill>
            <a:srgbClr val="FFFFFF"/>
          </a:solidFill>
          <a:ln w="12700">
            <a:miter lim="400000"/>
          </a:ln>
        </p:spPr>
        <p:txBody>
          <a:bodyPr lIns="0" tIns="0" rIns="0" bIns="0" anchor="ctr"/>
          <a:lstStyle/>
          <a:p>
            <a:pPr>
              <a:defRPr sz="3200">
                <a:solidFill>
                  <a:srgbClr val="FFFFFF"/>
                </a:solidFill>
              </a:defRPr>
            </a:pPr>
          </a:p>
        </p:txBody>
      </p:sp>
      <p:sp>
        <p:nvSpPr>
          <p:cNvPr id="206" name="Flumenia"/>
          <p:cNvSpPr txBox="1"/>
          <p:nvPr/>
        </p:nvSpPr>
        <p:spPr>
          <a:xfrm>
            <a:off x="597214" y="873870"/>
            <a:ext cx="9266805" cy="6223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1365468">
              <a:lnSpc>
                <a:spcPct val="120000"/>
              </a:lnSpc>
              <a:defRPr b="1" spc="-100" sz="2800">
                <a:solidFill>
                  <a:srgbClr val="47979D"/>
                </a:solidFill>
                <a:latin typeface="Muli"/>
                <a:ea typeface="Muli"/>
                <a:cs typeface="Muli"/>
                <a:sym typeface="Muli"/>
              </a:defRPr>
            </a:lvl1pPr>
          </a:lstStyle>
          <a:p>
            <a:pPr/>
            <a:r>
              <a:t>Flumenia</a:t>
            </a:r>
          </a:p>
        </p:txBody>
      </p:sp>
      <p:sp>
        <p:nvSpPr>
          <p:cNvPr id="2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Top copy 1">
    <p:spTree>
      <p:nvGrpSpPr>
        <p:cNvPr id="1" name=""/>
        <p:cNvGrpSpPr/>
        <p:nvPr/>
      </p:nvGrpSpPr>
      <p:grpSpPr>
        <a:xfrm>
          <a:off x="0" y="0"/>
          <a:ext cx="0" cy="0"/>
          <a:chOff x="0" y="0"/>
          <a:chExt cx="0" cy="0"/>
        </a:xfrm>
      </p:grpSpPr>
      <p:sp>
        <p:nvSpPr>
          <p:cNvPr id="214" name="Rectangle"/>
          <p:cNvSpPr/>
          <p:nvPr/>
        </p:nvSpPr>
        <p:spPr>
          <a:xfrm>
            <a:off x="-430697" y="-306015"/>
            <a:ext cx="25245394" cy="5630323"/>
          </a:xfrm>
          <a:prstGeom prst="rect">
            <a:avLst/>
          </a:prstGeom>
          <a:solidFill>
            <a:srgbClr val="00999E"/>
          </a:solidFill>
          <a:ln w="12700">
            <a:miter lim="400000"/>
          </a:ln>
        </p:spPr>
        <p:txBody>
          <a:bodyPr lIns="0" tIns="0" rIns="0" bIns="0" anchor="ctr"/>
          <a:lstStyle/>
          <a:p>
            <a:pPr>
              <a:defRPr sz="3200">
                <a:solidFill>
                  <a:srgbClr val="FFFFFF"/>
                </a:solidFill>
              </a:defRPr>
            </a:pPr>
          </a:p>
        </p:txBody>
      </p:sp>
      <p:pic>
        <p:nvPicPr>
          <p:cNvPr id="215" name="Logo_black.png" descr="Logo_black.png"/>
          <p:cNvPicPr>
            <a:picLocks noChangeAspect="1"/>
          </p:cNvPicPr>
          <p:nvPr/>
        </p:nvPicPr>
        <p:blipFill>
          <a:blip r:embed="rId2">
            <a:extLst/>
          </a:blip>
          <a:stretch>
            <a:fillRect/>
          </a:stretch>
        </p:blipFill>
        <p:spPr>
          <a:xfrm>
            <a:off x="632991" y="12612310"/>
            <a:ext cx="2213171" cy="933778"/>
          </a:xfrm>
          <a:prstGeom prst="rect">
            <a:avLst/>
          </a:prstGeom>
          <a:ln w="12700">
            <a:miter lim="400000"/>
          </a:ln>
        </p:spPr>
      </p:pic>
      <p:sp>
        <p:nvSpPr>
          <p:cNvPr id="216" name="Digitaalinen markkinointi vaatii uudenlaista tapaa toimia sekä tuottaa sisältöä. Flumenia on syntynyt halusta auttaa yrityksiä ja organisaatioita, markkinoinnin tekijöitä &amp; kehittäjiä ja uutta virtaa etsiviä yrittäjiä. Haluan tuottaa osaamisellani tuloks"/>
          <p:cNvSpPr txBox="1"/>
          <p:nvPr/>
        </p:nvSpPr>
        <p:spPr>
          <a:xfrm>
            <a:off x="9954649" y="5769993"/>
            <a:ext cx="14178736" cy="70929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spcBef>
                <a:spcPts val="5900"/>
              </a:spcBef>
              <a:defRPr sz="2500">
                <a:latin typeface="Kohinoor Bangla"/>
                <a:ea typeface="Kohinoor Bangla"/>
                <a:cs typeface="Kohinoor Bangla"/>
                <a:sym typeface="Kohinoor Bangla"/>
              </a:defRPr>
            </a:pPr>
            <a:r>
              <a:t>Digitaalinen markkinointi vaatii uudenlaista tapaa toimia sekä tuottaa sisältöä. Flumenia on syntynyt halusta auttaa yrityksiä ja organisaatioita, markkinoinnin tekijöitä &amp; kehittäjiä ja uutta virtaa etsiviä yrittäjiä. Haluan tuottaa osaamisellani tuloksia, joita ei mitata vain klikkauksilla ja näytöillä vaan aidosti liiketoimintaan vaikuttavilla ja mitattavilla toimenpiteillä. Onnistunut markkinointi koostuu asiakasymmärryksestä, sopivista sisällöistä ja ripauksesta tekniikkaa. </a:t>
            </a:r>
            <a:br/>
            <a:br/>
            <a:r>
              <a:t>Vaikka Flumenian tarina on vasta alussa, olen aiemmin vastannut lukuisten asiakkaiden digimarkkinoinnin suunnittelusta ja toteuttamisesta. Flumeniaan luottavat Jyväskylän Yliopiston Ylioppilaskunta, Gradia, Humap Software, Ritun Puutarha, Fysio Center, Suomen Kuntoutusyrittäjät/ Suomen kuntoutuskouluttajat, Mukamas Learning Design, Ajatuskuja Oy, Admin Labs Oy. </a:t>
            </a:r>
          </a:p>
          <a:p>
            <a:pPr algn="l">
              <a:spcBef>
                <a:spcPts val="5900"/>
              </a:spcBef>
              <a:defRPr sz="2500">
                <a:latin typeface="Kohinoor Bangla"/>
                <a:ea typeface="Kohinoor Bangla"/>
                <a:cs typeface="Kohinoor Bangla"/>
                <a:sym typeface="Kohinoor Bangla"/>
              </a:defRPr>
            </a:pPr>
            <a:r>
              <a:t>Aiemmin asiakkainani ovat olleet mm. Jyväskylän kaupunginteatteri, Luosto, Visit Jyväskylä, Päijänne-Risteilyt Hilden, Peurunka sekä lukuisia pk-yrityksiä ja organisaatioita ympäri Suomen.</a:t>
            </a:r>
          </a:p>
        </p:txBody>
      </p:sp>
      <p:sp>
        <p:nvSpPr>
          <p:cNvPr id="217" name="Rectangle"/>
          <p:cNvSpPr/>
          <p:nvPr/>
        </p:nvSpPr>
        <p:spPr>
          <a:xfrm>
            <a:off x="756239" y="2292343"/>
            <a:ext cx="8211182" cy="8674101"/>
          </a:xfrm>
          <a:prstGeom prst="rect">
            <a:avLst/>
          </a:prstGeom>
          <a:solidFill>
            <a:srgbClr val="FE787D"/>
          </a:solidFill>
          <a:ln w="12700">
            <a:miter lim="400000"/>
          </a:ln>
        </p:spPr>
        <p:txBody>
          <a:bodyPr lIns="0" tIns="0" rIns="0" bIns="0" anchor="ctr"/>
          <a:lstStyle/>
          <a:p>
            <a:pPr>
              <a:defRPr sz="3200">
                <a:solidFill>
                  <a:srgbClr val="FFFFFF"/>
                </a:solidFill>
              </a:defRPr>
            </a:pPr>
          </a:p>
        </p:txBody>
      </p:sp>
      <p:pic>
        <p:nvPicPr>
          <p:cNvPr id="218" name="4P3B4462.jpg" descr="4P3B4462.jpg"/>
          <p:cNvPicPr>
            <a:picLocks noChangeAspect="1"/>
          </p:cNvPicPr>
          <p:nvPr/>
        </p:nvPicPr>
        <p:blipFill>
          <a:blip r:embed="rId3">
            <a:extLst/>
          </a:blip>
          <a:srcRect l="28740" t="0" r="9429" b="0"/>
          <a:stretch>
            <a:fillRect/>
          </a:stretch>
        </p:blipFill>
        <p:spPr>
          <a:xfrm>
            <a:off x="1262645" y="2800399"/>
            <a:ext cx="8040732" cy="8674102"/>
          </a:xfrm>
          <a:prstGeom prst="rect">
            <a:avLst/>
          </a:prstGeom>
          <a:ln w="12700">
            <a:miter lim="400000"/>
          </a:ln>
        </p:spPr>
      </p:pic>
      <p:pic>
        <p:nvPicPr>
          <p:cNvPr id="219" name="Logo_white.png" descr="Logo_white.png"/>
          <p:cNvPicPr>
            <a:picLocks noChangeAspect="1"/>
          </p:cNvPicPr>
          <p:nvPr/>
        </p:nvPicPr>
        <p:blipFill>
          <a:blip r:embed="rId4">
            <a:extLst/>
          </a:blip>
          <a:stretch>
            <a:fillRect/>
          </a:stretch>
        </p:blipFill>
        <p:spPr>
          <a:xfrm>
            <a:off x="13619799" y="3967"/>
            <a:ext cx="7278644" cy="3070992"/>
          </a:xfrm>
          <a:prstGeom prst="rect">
            <a:avLst/>
          </a:prstGeom>
          <a:ln w="12700">
            <a:miter lim="400000"/>
          </a:ln>
        </p:spPr>
      </p:pic>
      <p:sp>
        <p:nvSpPr>
          <p:cNvPr id="220" name="SANNA VIRTANEN…"/>
          <p:cNvSpPr txBox="1"/>
          <p:nvPr/>
        </p:nvSpPr>
        <p:spPr>
          <a:xfrm>
            <a:off x="12656758" y="2767146"/>
            <a:ext cx="8891626" cy="215138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600">
                <a:solidFill>
                  <a:srgbClr val="FFFFFF"/>
                </a:solidFill>
                <a:latin typeface="Kohinoor Bangla Medium"/>
                <a:ea typeface="Kohinoor Bangla Medium"/>
                <a:cs typeface="Kohinoor Bangla Medium"/>
                <a:sym typeface="Kohinoor Bangla Medium"/>
              </a:defRPr>
            </a:pPr>
            <a:r>
              <a:t>SANNA VIRTANEN</a:t>
            </a:r>
          </a:p>
          <a:p>
            <a:pPr>
              <a:defRPr sz="3600">
                <a:solidFill>
                  <a:srgbClr val="FFFFFF"/>
                </a:solidFill>
                <a:latin typeface="Kohinoor Bangla Medium"/>
                <a:ea typeface="Kohinoor Bangla Medium"/>
                <a:cs typeface="Kohinoor Bangla Medium"/>
                <a:sym typeface="Kohinoor Bangla Medium"/>
              </a:defRPr>
            </a:pPr>
            <a:r>
              <a:t>Digimarkkinoinnin ja sosiaalisen median </a:t>
            </a:r>
          </a:p>
          <a:p>
            <a:pPr>
              <a:defRPr sz="3600">
                <a:solidFill>
                  <a:srgbClr val="FFFFFF"/>
                </a:solidFill>
                <a:latin typeface="Kohinoor Bangla Medium"/>
                <a:ea typeface="Kohinoor Bangla Medium"/>
                <a:cs typeface="Kohinoor Bangla Medium"/>
                <a:sym typeface="Kohinoor Bangla Medium"/>
              </a:defRPr>
            </a:pPr>
            <a:r>
              <a:t>asiantuntija ja kouluttaja</a:t>
            </a:r>
          </a:p>
        </p:txBody>
      </p:sp>
      <p:sp>
        <p:nvSpPr>
          <p:cNvPr id="22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copy 3">
    <p:spTree>
      <p:nvGrpSpPr>
        <p:cNvPr id="1" name=""/>
        <p:cNvGrpSpPr/>
        <p:nvPr/>
      </p:nvGrpSpPr>
      <p:grpSpPr>
        <a:xfrm>
          <a:off x="0" y="0"/>
          <a:ext cx="0" cy="0"/>
          <a:chOff x="0" y="0"/>
          <a:chExt cx="0" cy="0"/>
        </a:xfrm>
      </p:grpSpPr>
      <p:sp>
        <p:nvSpPr>
          <p:cNvPr id="228" name="Rectangle"/>
          <p:cNvSpPr/>
          <p:nvPr/>
        </p:nvSpPr>
        <p:spPr>
          <a:xfrm>
            <a:off x="-73006" y="748612"/>
            <a:ext cx="24893102" cy="11757670"/>
          </a:xfrm>
          <a:prstGeom prst="rect">
            <a:avLst/>
          </a:prstGeom>
          <a:solidFill>
            <a:srgbClr val="FE787D"/>
          </a:solidFill>
          <a:ln w="12700">
            <a:miter lim="400000"/>
          </a:ln>
        </p:spPr>
        <p:txBody>
          <a:bodyPr lIns="0" tIns="0" rIns="0" bIns="0" anchor="ctr"/>
          <a:lstStyle/>
          <a:p>
            <a:pPr>
              <a:defRPr sz="3200">
                <a:solidFill>
                  <a:srgbClr val="FFFFFF"/>
                </a:solidFill>
              </a:defRPr>
            </a:pPr>
          </a:p>
        </p:txBody>
      </p:sp>
      <p:sp>
        <p:nvSpPr>
          <p:cNvPr id="229" name="Body Level One…"/>
          <p:cNvSpPr txBox="1"/>
          <p:nvPr>
            <p:ph type="body" sz="quarter" idx="1"/>
          </p:nvPr>
        </p:nvSpPr>
        <p:spPr>
          <a:xfrm>
            <a:off x="-698614" y="3994150"/>
            <a:ext cx="10223501" cy="5727700"/>
          </a:xfrm>
          <a:prstGeom prst="rect">
            <a:avLst/>
          </a:prstGeom>
        </p:spPr>
        <p:txBody>
          <a:bodyPr anchor="t"/>
          <a:lstStyle>
            <a:lvl1pPr marL="0" indent="0" algn="ctr">
              <a:spcBef>
                <a:spcPts val="0"/>
              </a:spcBef>
              <a:buSzTx/>
              <a:buNone/>
              <a:defRPr sz="5400"/>
            </a:lvl1pPr>
            <a:lvl2pPr marL="0" indent="0" algn="ctr">
              <a:spcBef>
                <a:spcPts val="0"/>
              </a:spcBef>
              <a:buSzTx/>
              <a:buNone/>
              <a:defRPr sz="5400"/>
            </a:lvl2pPr>
            <a:lvl3pPr marL="0" indent="0" algn="ctr">
              <a:spcBef>
                <a:spcPts val="0"/>
              </a:spcBef>
              <a:buSzTx/>
              <a:buNone/>
              <a:defRPr sz="5400"/>
            </a:lvl3pPr>
            <a:lvl4pPr marL="0" indent="0" algn="ctr">
              <a:spcBef>
                <a:spcPts val="0"/>
              </a:spcBef>
              <a:buSzTx/>
              <a:buNone/>
              <a:defRPr sz="5400"/>
            </a:lvl4pPr>
            <a:lvl5pPr marL="0" indent="0" algn="ctr">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30" name="Title Text"/>
          <p:cNvSpPr txBox="1"/>
          <p:nvPr>
            <p:ph type="title"/>
          </p:nvPr>
        </p:nvSpPr>
        <p:spPr>
          <a:xfrm>
            <a:off x="-916031" y="-2661624"/>
            <a:ext cx="10223502" cy="5549903"/>
          </a:xfrm>
          <a:prstGeom prst="rect">
            <a:avLst/>
          </a:prstGeom>
        </p:spPr>
        <p:txBody>
          <a:bodyPr anchor="b"/>
          <a:lstStyle>
            <a:lvl1pPr>
              <a:defRPr sz="8400"/>
            </a:lvl1pPr>
          </a:lstStyle>
          <a:p>
            <a:pPr/>
            <a:r>
              <a:t>Title Text</a:t>
            </a:r>
          </a:p>
        </p:txBody>
      </p:sp>
      <p:pic>
        <p:nvPicPr>
          <p:cNvPr id="231" name="Logo_black.png" descr="Logo_black.png"/>
          <p:cNvPicPr>
            <a:picLocks noChangeAspect="1"/>
          </p:cNvPicPr>
          <p:nvPr/>
        </p:nvPicPr>
        <p:blipFill>
          <a:blip r:embed="rId2">
            <a:extLst/>
          </a:blip>
          <a:stretch>
            <a:fillRect/>
          </a:stretch>
        </p:blipFill>
        <p:spPr>
          <a:xfrm>
            <a:off x="632991" y="12612310"/>
            <a:ext cx="2213171" cy="933778"/>
          </a:xfrm>
          <a:prstGeom prst="rect">
            <a:avLst/>
          </a:prstGeom>
          <a:ln w="12700">
            <a:miter lim="400000"/>
          </a:ln>
        </p:spPr>
      </p:pic>
      <p:sp>
        <p:nvSpPr>
          <p:cNvPr id="232" name="Rectangle"/>
          <p:cNvSpPr/>
          <p:nvPr/>
        </p:nvSpPr>
        <p:spPr>
          <a:xfrm>
            <a:off x="12641812" y="732480"/>
            <a:ext cx="11189896" cy="12251040"/>
          </a:xfrm>
          <a:prstGeom prst="rect">
            <a:avLst/>
          </a:prstGeom>
          <a:solidFill>
            <a:srgbClr val="FFFFFF"/>
          </a:solidFill>
          <a:ln w="12700">
            <a:miter lim="400000"/>
          </a:ln>
        </p:spPr>
        <p:txBody>
          <a:bodyPr lIns="0" tIns="0" rIns="0" bIns="0" anchor="ctr"/>
          <a:lstStyle/>
          <a:p>
            <a:pPr>
              <a:defRPr sz="3200">
                <a:solidFill>
                  <a:srgbClr val="FFFFFF"/>
                </a:solidFill>
              </a:defRPr>
            </a:pPr>
          </a:p>
        </p:txBody>
      </p:sp>
      <p:sp>
        <p:nvSpPr>
          <p:cNvPr id="233" name="Body Level One…"/>
          <p:cNvSpPr txBox="1"/>
          <p:nvPr/>
        </p:nvSpPr>
        <p:spPr>
          <a:xfrm>
            <a:off x="13188264" y="1582184"/>
            <a:ext cx="10223502" cy="572770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defRPr sz="5400">
                <a:latin typeface="Kohinoor Bangla"/>
                <a:ea typeface="Kohinoor Bangla"/>
                <a:cs typeface="Kohinoor Bangla"/>
                <a:sym typeface="Kohinoor Bangla"/>
              </a:defRPr>
            </a:lvl1pPr>
            <a:lvl2pPr>
              <a:defRPr sz="5400">
                <a:latin typeface="Kohinoor Bangla"/>
                <a:ea typeface="Kohinoor Bangla"/>
                <a:cs typeface="Kohinoor Bangla"/>
                <a:sym typeface="Kohinoor Bangla"/>
              </a:defRPr>
            </a:lvl2pPr>
            <a:lvl3pPr>
              <a:defRPr sz="5400">
                <a:latin typeface="Kohinoor Bangla"/>
                <a:ea typeface="Kohinoor Bangla"/>
                <a:cs typeface="Kohinoor Bangla"/>
                <a:sym typeface="Kohinoor Bangla"/>
              </a:defRPr>
            </a:lvl3pPr>
            <a:lvl4pPr>
              <a:defRPr sz="5400">
                <a:latin typeface="Kohinoor Bangla"/>
                <a:ea typeface="Kohinoor Bangla"/>
                <a:cs typeface="Kohinoor Bangla"/>
                <a:sym typeface="Kohinoor Bangla"/>
              </a:defRPr>
            </a:lvl4pPr>
            <a:lvl5pPr>
              <a:defRPr sz="5400">
                <a:latin typeface="Kohinoor Bangla"/>
                <a:ea typeface="Kohinoor Bangla"/>
                <a:cs typeface="Kohinoor Bangla"/>
                <a:sym typeface="Kohinoor Bangla"/>
              </a:defRPr>
            </a:lvl5pPr>
          </a:lstStyle>
          <a:p>
            <a:pPr/>
            <a:r>
              <a:t>Body Level One</a:t>
            </a:r>
          </a:p>
          <a:p>
            <a:pPr lvl="1"/>
            <a:r>
              <a:t>Body Level Two</a:t>
            </a:r>
          </a:p>
          <a:p>
            <a:pPr lvl="2"/>
            <a:r>
              <a:t>Body Level Three</a:t>
            </a:r>
          </a:p>
          <a:p>
            <a:pPr lvl="3"/>
            <a:r>
              <a:t>Body Level Four</a:t>
            </a:r>
          </a:p>
          <a:p>
            <a:pPr lvl="4"/>
            <a:r>
              <a:t>Body Level Five</a:t>
            </a:r>
          </a:p>
        </p:txBody>
      </p:sp>
      <p:sp>
        <p:nvSpPr>
          <p:cNvPr id="23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Etusivu white">
    <p:spTree>
      <p:nvGrpSpPr>
        <p:cNvPr id="1" name=""/>
        <p:cNvGrpSpPr/>
        <p:nvPr/>
      </p:nvGrpSpPr>
      <p:grpSpPr>
        <a:xfrm>
          <a:off x="0" y="0"/>
          <a:ext cx="0" cy="0"/>
          <a:chOff x="0" y="0"/>
          <a:chExt cx="0" cy="0"/>
        </a:xfrm>
      </p:grpSpPr>
      <p:pic>
        <p:nvPicPr>
          <p:cNvPr id="23" name="Image" descr="Image"/>
          <p:cNvPicPr>
            <a:picLocks noChangeAspect="1"/>
          </p:cNvPicPr>
          <p:nvPr/>
        </p:nvPicPr>
        <p:blipFill>
          <a:blip r:embed="rId2">
            <a:extLst/>
          </a:blip>
          <a:stretch>
            <a:fillRect/>
          </a:stretch>
        </p:blipFill>
        <p:spPr>
          <a:xfrm>
            <a:off x="19583967" y="7040198"/>
            <a:ext cx="4817605" cy="6657797"/>
          </a:xfrm>
          <a:prstGeom prst="rect">
            <a:avLst/>
          </a:prstGeom>
          <a:ln w="12700">
            <a:miter lim="400000"/>
          </a:ln>
        </p:spPr>
      </p:pic>
      <p:pic>
        <p:nvPicPr>
          <p:cNvPr id="24" name="Image" descr="Image"/>
          <p:cNvPicPr>
            <a:picLocks noChangeAspect="1"/>
          </p:cNvPicPr>
          <p:nvPr/>
        </p:nvPicPr>
        <p:blipFill>
          <a:blip r:embed="rId3">
            <a:extLst/>
          </a:blip>
          <a:stretch>
            <a:fillRect/>
          </a:stretch>
        </p:blipFill>
        <p:spPr>
          <a:xfrm>
            <a:off x="924538" y="-32292"/>
            <a:ext cx="3573467" cy="3573466"/>
          </a:xfrm>
          <a:prstGeom prst="rect">
            <a:avLst/>
          </a:prstGeom>
          <a:ln w="12700">
            <a:miter lim="400000"/>
          </a:ln>
        </p:spPr>
      </p:pic>
      <p:pic>
        <p:nvPicPr>
          <p:cNvPr id="25" name="Image" descr="Image"/>
          <p:cNvPicPr>
            <a:picLocks noChangeAspect="1"/>
          </p:cNvPicPr>
          <p:nvPr/>
        </p:nvPicPr>
        <p:blipFill>
          <a:blip r:embed="rId4">
            <a:extLst/>
          </a:blip>
          <a:stretch>
            <a:fillRect/>
          </a:stretch>
        </p:blipFill>
        <p:spPr>
          <a:xfrm>
            <a:off x="1544587" y="1421614"/>
            <a:ext cx="2507224" cy="770319"/>
          </a:xfrm>
          <a:prstGeom prst="rect">
            <a:avLst/>
          </a:prstGeom>
          <a:ln w="12700">
            <a:miter lim="400000"/>
          </a:ln>
        </p:spPr>
      </p:pic>
      <p:sp>
        <p:nvSpPr>
          <p:cNvPr id="26" name="www.flumenia.fi | @sanzki @flumenia"/>
          <p:cNvSpPr txBox="1"/>
          <p:nvPr/>
        </p:nvSpPr>
        <p:spPr>
          <a:xfrm>
            <a:off x="1206499" y="11854783"/>
            <a:ext cx="21881706" cy="140142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278891">
              <a:lnSpc>
                <a:spcPct val="120000"/>
              </a:lnSpc>
              <a:spcBef>
                <a:spcPts val="700"/>
              </a:spcBef>
              <a:defRPr b="1" sz="2800">
                <a:latin typeface="Muli"/>
                <a:ea typeface="Muli"/>
                <a:cs typeface="Muli"/>
                <a:sym typeface="Muli"/>
              </a:defRPr>
            </a:lvl1pPr>
          </a:lstStyle>
          <a:p>
            <a:pPr/>
            <a:r>
              <a:t>www.flumenia.fi | @sanzki @flumenia</a:t>
            </a:r>
          </a:p>
        </p:txBody>
      </p:sp>
      <p:sp>
        <p:nvSpPr>
          <p:cNvPr id="27" name="Digimarkkinointikampanja"/>
          <p:cNvSpPr txBox="1"/>
          <p:nvPr/>
        </p:nvSpPr>
        <p:spPr>
          <a:xfrm>
            <a:off x="1206495" y="4932259"/>
            <a:ext cx="21971006" cy="229093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defTabSz="2438337">
              <a:lnSpc>
                <a:spcPct val="80000"/>
              </a:lnSpc>
              <a:defRPr b="1" spc="-300" sz="11600">
                <a:latin typeface="Muli"/>
                <a:ea typeface="Muli"/>
                <a:cs typeface="Muli"/>
                <a:sym typeface="Muli"/>
              </a:defRPr>
            </a:lvl1pPr>
          </a:lstStyle>
          <a:p>
            <a:pPr/>
            <a:r>
              <a:t>Digimarkkinointikampanja</a:t>
            </a:r>
          </a:p>
        </p:txBody>
      </p:sp>
      <p:sp>
        <p:nvSpPr>
          <p:cNvPr id="28" name="Sanna Virtanen…"/>
          <p:cNvSpPr txBox="1"/>
          <p:nvPr/>
        </p:nvSpPr>
        <p:spPr>
          <a:xfrm>
            <a:off x="1206500" y="7492627"/>
            <a:ext cx="10417511" cy="19050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lgn="l" defTabSz="718184">
              <a:lnSpc>
                <a:spcPct val="120000"/>
              </a:lnSpc>
              <a:defRPr sz="4300">
                <a:latin typeface="Muli Light"/>
                <a:ea typeface="Muli Light"/>
                <a:cs typeface="Muli Light"/>
                <a:sym typeface="Muli Light"/>
              </a:defRPr>
            </a:pPr>
            <a:r>
              <a:t>Sanna Virtanen</a:t>
            </a:r>
          </a:p>
          <a:p>
            <a:pPr algn="l" defTabSz="718184">
              <a:lnSpc>
                <a:spcPct val="120000"/>
              </a:lnSpc>
              <a:defRPr sz="4300">
                <a:latin typeface="Muli Light"/>
                <a:ea typeface="Muli Light"/>
                <a:cs typeface="Muli Light"/>
                <a:sym typeface="Muli Light"/>
              </a:defRPr>
            </a:pPr>
            <a:r>
              <a:t>Digimarkkinointitoimisto Flumenia</a:t>
            </a:r>
          </a:p>
        </p:txBody>
      </p:sp>
      <p:sp>
        <p:nvSpPr>
          <p:cNvPr id="2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41" name="Title Text"/>
          <p:cNvSpPr txBox="1"/>
          <p:nvPr>
            <p:ph type="title"/>
          </p:nvPr>
        </p:nvSpPr>
        <p:spPr>
          <a:prstGeom prst="rect">
            <a:avLst/>
          </a:prstGeom>
        </p:spPr>
        <p:txBody>
          <a:bodyPr/>
          <a:lstStyle/>
          <a:p>
            <a:pPr/>
            <a:r>
              <a:t>Title Text</a:t>
            </a:r>
          </a:p>
        </p:txBody>
      </p:sp>
      <p:sp>
        <p:nvSpPr>
          <p:cNvPr id="242"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250" name="Title Text"/>
          <p:cNvSpPr txBox="1"/>
          <p:nvPr>
            <p:ph type="title"/>
          </p:nvPr>
        </p:nvSpPr>
        <p:spPr>
          <a:prstGeom prst="rect">
            <a:avLst/>
          </a:prstGeom>
        </p:spPr>
        <p:txBody>
          <a:bodyPr/>
          <a:lstStyle>
            <a:lvl1pPr>
              <a:defRPr>
                <a:latin typeface="Muli SemiBold"/>
                <a:ea typeface="Muli SemiBold"/>
                <a:cs typeface="Muli SemiBold"/>
                <a:sym typeface="Muli SemiBold"/>
              </a:defRPr>
            </a:lvl1pPr>
          </a:lstStyle>
          <a:p>
            <a:pPr/>
            <a:r>
              <a:t>Title Text</a:t>
            </a:r>
          </a:p>
        </p:txBody>
      </p:sp>
      <p:sp>
        <p:nvSpPr>
          <p:cNvPr id="251"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atin typeface="Muli Light"/>
                <a:ea typeface="Muli Light"/>
                <a:cs typeface="Muli Light"/>
                <a:sym typeface="Muli Light"/>
              </a:defRPr>
            </a:lvl1pPr>
            <a:lvl2pPr marL="1117600" indent="-558800">
              <a:spcBef>
                <a:spcPts val="4500"/>
              </a:spcBef>
              <a:defRPr sz="3800">
                <a:latin typeface="Muli Light"/>
                <a:ea typeface="Muli Light"/>
                <a:cs typeface="Muli Light"/>
                <a:sym typeface="Muli Light"/>
              </a:defRPr>
            </a:lvl2pPr>
            <a:lvl3pPr marL="1676400" indent="-558800">
              <a:spcBef>
                <a:spcPts val="4500"/>
              </a:spcBef>
              <a:defRPr sz="3800">
                <a:latin typeface="Muli Light"/>
                <a:ea typeface="Muli Light"/>
                <a:cs typeface="Muli Light"/>
                <a:sym typeface="Muli Light"/>
              </a:defRPr>
            </a:lvl3pPr>
            <a:lvl4pPr marL="2235200" indent="-558800">
              <a:spcBef>
                <a:spcPts val="4500"/>
              </a:spcBef>
              <a:defRPr sz="3800">
                <a:latin typeface="Muli Light"/>
                <a:ea typeface="Muli Light"/>
                <a:cs typeface="Muli Light"/>
                <a:sym typeface="Muli Light"/>
              </a:defRPr>
            </a:lvl4pPr>
            <a:lvl5pPr marL="2794000" indent="-558800">
              <a:spcBef>
                <a:spcPts val="4500"/>
              </a:spcBef>
              <a:defRPr sz="3800">
                <a:latin typeface="Muli Light"/>
                <a:ea typeface="Muli Light"/>
                <a:cs typeface="Muli Light"/>
                <a:sym typeface="Muli Light"/>
              </a:defRPr>
            </a:lvl5pPr>
          </a:lstStyle>
          <a:p>
            <a:pPr/>
            <a:r>
              <a:t>Body Level One</a:t>
            </a:r>
          </a:p>
          <a:p>
            <a:pPr lvl="1"/>
            <a:r>
              <a:t>Body Level Two</a:t>
            </a:r>
          </a:p>
          <a:p>
            <a:pPr lvl="2"/>
            <a:r>
              <a:t>Body Level Three</a:t>
            </a:r>
          </a:p>
          <a:p>
            <a:pPr lvl="3"/>
            <a:r>
              <a:t>Body Level Four</a:t>
            </a:r>
          </a:p>
          <a:p>
            <a:pPr lvl="4"/>
            <a:r>
              <a:t>Body Level Five</a:t>
            </a:r>
          </a:p>
        </p:txBody>
      </p:sp>
      <p:sp>
        <p:nvSpPr>
          <p:cNvPr id="252" name="Flumenia"/>
          <p:cNvSpPr txBox="1"/>
          <p:nvPr/>
        </p:nvSpPr>
        <p:spPr>
          <a:xfrm>
            <a:off x="597214" y="873870"/>
            <a:ext cx="9266805" cy="6223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1365468">
              <a:lnSpc>
                <a:spcPct val="120000"/>
              </a:lnSpc>
              <a:defRPr b="1" spc="-100" sz="2800">
                <a:solidFill>
                  <a:srgbClr val="47979D"/>
                </a:solidFill>
                <a:latin typeface="Muli"/>
                <a:ea typeface="Muli"/>
                <a:cs typeface="Muli"/>
                <a:sym typeface="Muli"/>
              </a:defRPr>
            </a:lvl1pPr>
          </a:lstStyle>
          <a:p>
            <a:pPr/>
            <a:r>
              <a:t>Flumenia</a:t>
            </a:r>
          </a:p>
        </p:txBody>
      </p:sp>
      <p:sp>
        <p:nvSpPr>
          <p:cNvPr id="2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iimeinen sivu">
    <p:spTree>
      <p:nvGrpSpPr>
        <p:cNvPr id="1" name=""/>
        <p:cNvGrpSpPr/>
        <p:nvPr/>
      </p:nvGrpSpPr>
      <p:grpSpPr>
        <a:xfrm>
          <a:off x="0" y="0"/>
          <a:ext cx="0" cy="0"/>
          <a:chOff x="0" y="0"/>
          <a:chExt cx="0" cy="0"/>
        </a:xfrm>
      </p:grpSpPr>
      <p:pic>
        <p:nvPicPr>
          <p:cNvPr id="260" name="4P3B4985.jpeg" descr="4P3B4985.jpeg"/>
          <p:cNvPicPr>
            <a:picLocks noChangeAspect="1"/>
          </p:cNvPicPr>
          <p:nvPr/>
        </p:nvPicPr>
        <p:blipFill>
          <a:blip r:embed="rId2">
            <a:alphaModFix amt="86619"/>
            <a:extLst/>
          </a:blip>
          <a:srcRect l="24357" t="23172" r="0" b="0"/>
          <a:stretch>
            <a:fillRect/>
          </a:stretch>
        </p:blipFill>
        <p:spPr>
          <a:xfrm>
            <a:off x="-1536143" y="-865452"/>
            <a:ext cx="25919370" cy="15253334"/>
          </a:xfrm>
          <a:prstGeom prst="rect">
            <a:avLst/>
          </a:prstGeom>
          <a:ln w="12700">
            <a:miter lim="400000"/>
          </a:ln>
        </p:spPr>
      </p:pic>
      <p:sp>
        <p:nvSpPr>
          <p:cNvPr id="261" name="Rectangle"/>
          <p:cNvSpPr/>
          <p:nvPr/>
        </p:nvSpPr>
        <p:spPr>
          <a:xfrm>
            <a:off x="11819166" y="448110"/>
            <a:ext cx="11495328" cy="12694279"/>
          </a:xfrm>
          <a:prstGeom prst="rect">
            <a:avLst/>
          </a:prstGeom>
          <a:solidFill>
            <a:srgbClr val="FFFFFF">
              <a:alpha val="92753"/>
            </a:srgbClr>
          </a:solidFill>
          <a:ln w="12700">
            <a:miter lim="400000"/>
          </a:ln>
        </p:spPr>
        <p:txBody>
          <a:bodyPr lIns="0" tIns="0" rIns="0" bIns="0" anchor="ctr"/>
          <a:lstStyle/>
          <a:p>
            <a:pPr>
              <a:defRPr sz="3200">
                <a:solidFill>
                  <a:srgbClr val="FFFFFF"/>
                </a:solidFill>
              </a:defRPr>
            </a:pPr>
          </a:p>
        </p:txBody>
      </p:sp>
      <p:sp>
        <p:nvSpPr>
          <p:cNvPr id="262" name="Digimarkkinointitoimisto Flumenia…"/>
          <p:cNvSpPr txBox="1"/>
          <p:nvPr/>
        </p:nvSpPr>
        <p:spPr>
          <a:xfrm>
            <a:off x="12245467" y="3194415"/>
            <a:ext cx="10642726" cy="9994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600">
                <a:latin typeface="Muli Light"/>
                <a:ea typeface="Muli Light"/>
                <a:cs typeface="Muli Light"/>
                <a:sym typeface="Muli Light"/>
              </a:defRPr>
            </a:pPr>
            <a:r>
              <a:t>Digimarkkinointitoimisto Flumenia</a:t>
            </a:r>
          </a:p>
          <a:p>
            <a:pPr>
              <a:defRPr sz="4600">
                <a:latin typeface="Muli Light"/>
                <a:ea typeface="Muli Light"/>
                <a:cs typeface="Muli Light"/>
                <a:sym typeface="Muli Light"/>
              </a:defRPr>
            </a:pPr>
            <a:r>
              <a:t>Sanna Virtanen | @sanzki</a:t>
            </a:r>
          </a:p>
          <a:p>
            <a:pPr>
              <a:defRPr sz="4300">
                <a:latin typeface="Muli ExtraLight"/>
                <a:ea typeface="Muli ExtraLight"/>
                <a:cs typeface="Muli ExtraLight"/>
                <a:sym typeface="Muli ExtraLight"/>
              </a:defRPr>
            </a:pPr>
          </a:p>
          <a:p>
            <a:pPr>
              <a:defRPr sz="4300">
                <a:latin typeface="Muli ExtraLight"/>
                <a:ea typeface="Muli ExtraLight"/>
                <a:cs typeface="Muli ExtraLight"/>
                <a:sym typeface="Muli ExtraLight"/>
              </a:defRPr>
            </a:pPr>
            <a:r>
              <a:t>Digimarkkinoinnin ja sosiaalisen median</a:t>
            </a:r>
          </a:p>
          <a:p>
            <a:pPr>
              <a:defRPr sz="4300">
                <a:latin typeface="Muli ExtraLight"/>
                <a:ea typeface="Muli ExtraLight"/>
                <a:cs typeface="Muli ExtraLight"/>
                <a:sym typeface="Muli ExtraLight"/>
              </a:defRPr>
            </a:pPr>
            <a:r>
              <a:t>asiantuntija, tekijä &amp; kouluttaja</a:t>
            </a:r>
            <a:br/>
            <a:r>
              <a:rPr sz="2700">
                <a:latin typeface="Muli"/>
                <a:ea typeface="Muli"/>
                <a:cs typeface="Muli"/>
                <a:sym typeface="Muli"/>
              </a:rPr>
              <a:t>https://www.linkedin.com/in/sannavirtanen/</a:t>
            </a:r>
            <a:endParaRPr sz="4600">
              <a:latin typeface="Muli"/>
              <a:ea typeface="Muli"/>
              <a:cs typeface="Muli"/>
              <a:sym typeface="Muli"/>
            </a:endParaRPr>
          </a:p>
          <a:p>
            <a:pPr>
              <a:defRPr sz="4600">
                <a:latin typeface="Muli"/>
                <a:ea typeface="Muli"/>
                <a:cs typeface="Muli"/>
                <a:sym typeface="Muli"/>
              </a:defRPr>
            </a:pPr>
          </a:p>
          <a:p>
            <a:pPr>
              <a:defRPr sz="4600" u="sng">
                <a:latin typeface="Muli"/>
                <a:ea typeface="Muli"/>
                <a:cs typeface="Muli"/>
                <a:sym typeface="Muli"/>
              </a:defRPr>
            </a:pPr>
            <a:r>
              <a:rPr>
                <a:solidFill>
                  <a:srgbClr val="0000FF"/>
                </a:solidFill>
                <a:uFill>
                  <a:solidFill>
                    <a:srgbClr val="0000FF"/>
                  </a:solidFill>
                </a:uFill>
                <a:hlinkClick r:id="rId3" invalidUrl="" action="" tgtFrame="" tooltip="" history="1" highlightClick="0" endSnd="0"/>
              </a:rPr>
              <a:t>sanna@flumenia.fi</a:t>
            </a:r>
          </a:p>
          <a:p>
            <a:pPr>
              <a:defRPr sz="4600">
                <a:latin typeface="Muli"/>
                <a:ea typeface="Muli"/>
                <a:cs typeface="Muli"/>
                <a:sym typeface="Muli"/>
              </a:defRPr>
            </a:pPr>
            <a:r>
              <a:t>050 4383350</a:t>
            </a:r>
          </a:p>
          <a:p>
            <a:pPr>
              <a:defRPr sz="4000" u="sng">
                <a:latin typeface="Muli"/>
                <a:ea typeface="Muli"/>
                <a:cs typeface="Muli"/>
                <a:sym typeface="Muli"/>
              </a:defRPr>
            </a:pPr>
            <a:r>
              <a:rPr>
                <a:solidFill>
                  <a:srgbClr val="0000FF"/>
                </a:solidFill>
                <a:uFill>
                  <a:solidFill>
                    <a:srgbClr val="0000FF"/>
                  </a:solidFill>
                </a:uFill>
                <a:hlinkClick r:id="rId4" invalidUrl="" action="" tgtFrame="" tooltip="" history="1" highlightClick="0" endSnd="0"/>
              </a:rPr>
              <a:t>www.flumenia.fi</a:t>
            </a:r>
          </a:p>
          <a:p>
            <a:pPr>
              <a:defRPr sz="3300">
                <a:latin typeface="Muli"/>
                <a:ea typeface="Muli"/>
                <a:cs typeface="Muli"/>
                <a:sym typeface="Muli"/>
              </a:defRPr>
            </a:pPr>
            <a:br>
              <a:rPr sz="4000"/>
            </a:br>
            <a:r>
              <a:t>Ajankohtaiset vinkit some-kanavissa #flumenia:</a:t>
            </a:r>
          </a:p>
          <a:p>
            <a:pPr>
              <a:defRPr sz="2700" u="sng">
                <a:latin typeface="Muli"/>
                <a:ea typeface="Muli"/>
                <a:cs typeface="Muli"/>
                <a:sym typeface="Muli"/>
              </a:defRPr>
            </a:pPr>
            <a:r>
              <a:rPr>
                <a:solidFill>
                  <a:srgbClr val="0000FF"/>
                </a:solidFill>
                <a:uFill>
                  <a:solidFill>
                    <a:srgbClr val="0000FF"/>
                  </a:solidFill>
                </a:uFill>
                <a:hlinkClick r:id="rId5" invalidUrl="" action="" tgtFrame="" tooltip="" history="1" highlightClick="0" endSnd="0"/>
              </a:rPr>
              <a:t>www.facebook.com/flumenia</a:t>
            </a:r>
            <a:r>
              <a:rPr u="none"/>
              <a:t> | </a:t>
            </a:r>
            <a:r>
              <a:rPr>
                <a:solidFill>
                  <a:srgbClr val="0000FF"/>
                </a:solidFill>
                <a:uFill>
                  <a:solidFill>
                    <a:srgbClr val="0000FF"/>
                  </a:solidFill>
                </a:uFill>
                <a:hlinkClick r:id="rId6" invalidUrl="" action="" tgtFrame="" tooltip="" history="1" highlightClick="0" endSnd="0"/>
              </a:rPr>
              <a:t>www.instagram.com/flumenia</a:t>
            </a:r>
          </a:p>
        </p:txBody>
      </p:sp>
      <p:pic>
        <p:nvPicPr>
          <p:cNvPr id="263" name="Flumenia_600.png" descr="Flumenia_600.png"/>
          <p:cNvPicPr>
            <a:picLocks noChangeAspect="1"/>
          </p:cNvPicPr>
          <p:nvPr/>
        </p:nvPicPr>
        <p:blipFill>
          <a:blip r:embed="rId7">
            <a:extLst/>
          </a:blip>
          <a:stretch>
            <a:fillRect/>
          </a:stretch>
        </p:blipFill>
        <p:spPr>
          <a:xfrm>
            <a:off x="15985807" y="-105519"/>
            <a:ext cx="3162049" cy="3162049"/>
          </a:xfrm>
          <a:prstGeom prst="rect">
            <a:avLst/>
          </a:prstGeom>
          <a:ln w="12700">
            <a:miter lim="400000"/>
          </a:ln>
        </p:spPr>
      </p:pic>
      <p:sp>
        <p:nvSpPr>
          <p:cNvPr id="2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 Top copy 1">
    <p:spTree>
      <p:nvGrpSpPr>
        <p:cNvPr id="1" name=""/>
        <p:cNvGrpSpPr/>
        <p:nvPr/>
      </p:nvGrpSpPr>
      <p:grpSpPr>
        <a:xfrm>
          <a:off x="0" y="0"/>
          <a:ext cx="0" cy="0"/>
          <a:chOff x="0" y="0"/>
          <a:chExt cx="0" cy="0"/>
        </a:xfrm>
      </p:grpSpPr>
      <p:sp>
        <p:nvSpPr>
          <p:cNvPr id="27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copy 2">
    <p:spTree>
      <p:nvGrpSpPr>
        <p:cNvPr id="1" name=""/>
        <p:cNvGrpSpPr/>
        <p:nvPr/>
      </p:nvGrpSpPr>
      <p:grpSpPr>
        <a:xfrm>
          <a:off x="0" y="0"/>
          <a:ext cx="0" cy="0"/>
          <a:chOff x="0" y="0"/>
          <a:chExt cx="0" cy="0"/>
        </a:xfrm>
      </p:grpSpPr>
      <p:sp>
        <p:nvSpPr>
          <p:cNvPr id="278" name="Rectangle"/>
          <p:cNvSpPr/>
          <p:nvPr/>
        </p:nvSpPr>
        <p:spPr>
          <a:xfrm>
            <a:off x="12641812" y="732480"/>
            <a:ext cx="11189896" cy="12251040"/>
          </a:xfrm>
          <a:prstGeom prst="rect">
            <a:avLst/>
          </a:prstGeom>
          <a:solidFill>
            <a:srgbClr val="FFFFFF"/>
          </a:solidFill>
          <a:ln w="12700">
            <a:miter lim="400000"/>
          </a:ln>
        </p:spPr>
        <p:txBody>
          <a:bodyPr lIns="0" tIns="0" rIns="0" bIns="0" anchor="ctr"/>
          <a:lstStyle/>
          <a:p>
            <a:pPr>
              <a:defRPr sz="3200">
                <a:solidFill>
                  <a:srgbClr val="FFFFFF"/>
                </a:solidFill>
              </a:defRPr>
            </a:pPr>
          </a:p>
        </p:txBody>
      </p:sp>
      <p:sp>
        <p:nvSpPr>
          <p:cNvPr id="279" name="Tmi Sanna Virtanen, Digimarkkinoinnin asiantuntija 01/2018-08/2018 Humap Software Oy, Digital Marketing Manager 05/2017-08/2018 FlowHouse Oy, Digimarkkinoinnin ja sosiaalisen median asiantuntija &amp; kouluttaja  03/2013-05/2017 Oppimis- ja ohjauskeskus Oner"/>
          <p:cNvSpPr txBox="1"/>
          <p:nvPr/>
        </p:nvSpPr>
        <p:spPr>
          <a:xfrm>
            <a:off x="514497" y="2778867"/>
            <a:ext cx="11312435" cy="96139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20000"/>
              </a:lnSpc>
              <a:spcBef>
                <a:spcPts val="5900"/>
              </a:spcBef>
              <a:defRPr b="1" sz="2400">
                <a:latin typeface="Muli"/>
                <a:ea typeface="Muli"/>
                <a:cs typeface="Muli"/>
                <a:sym typeface="Muli"/>
              </a:defRPr>
            </a:pPr>
            <a:r>
              <a:t>Tmi Sanna Virtanen, </a:t>
            </a:r>
            <a:r>
              <a:rPr b="0">
                <a:latin typeface="Muli Light"/>
                <a:ea typeface="Muli Light"/>
                <a:cs typeface="Muli Light"/>
                <a:sym typeface="Muli Light"/>
              </a:rPr>
              <a:t>Digimarkkinoinnin asiantuntija 01/2018-08/2018</a:t>
            </a:r>
            <a:br>
              <a:rPr b="0">
                <a:latin typeface="Muli Light"/>
                <a:ea typeface="Muli Light"/>
                <a:cs typeface="Muli Light"/>
                <a:sym typeface="Muli Light"/>
              </a:rPr>
            </a:br>
            <a:r>
              <a:t>Humap Software Oy, </a:t>
            </a:r>
            <a:r>
              <a:rPr b="0">
                <a:latin typeface="Muli Light"/>
                <a:ea typeface="Muli Light"/>
                <a:cs typeface="Muli Light"/>
                <a:sym typeface="Muli Light"/>
              </a:rPr>
              <a:t>Digital Marketing Manager 05/2017-08/2018</a:t>
            </a:r>
            <a:br>
              <a:rPr b="0">
                <a:latin typeface="Muli Light"/>
                <a:ea typeface="Muli Light"/>
                <a:cs typeface="Muli Light"/>
                <a:sym typeface="Muli Light"/>
              </a:rPr>
            </a:br>
            <a:r>
              <a:t>FlowHouse Oy, </a:t>
            </a:r>
            <a:r>
              <a:rPr b="0">
                <a:latin typeface="Muli Light"/>
                <a:ea typeface="Muli Light"/>
                <a:cs typeface="Muli Light"/>
                <a:sym typeface="Muli Light"/>
              </a:rPr>
              <a:t>Digimarkkinoinnin ja sosiaalisen median asiantuntija &amp; kouluttaja  03/2013-05/2017</a:t>
            </a:r>
            <a:br>
              <a:rPr b="0">
                <a:latin typeface="Muli Light"/>
                <a:ea typeface="Muli Light"/>
                <a:cs typeface="Muli Light"/>
                <a:sym typeface="Muli Light"/>
              </a:rPr>
            </a:br>
            <a:r>
              <a:t>Oppimis- ja ohjauskeskus Onerva, </a:t>
            </a:r>
            <a:r>
              <a:rPr b="0">
                <a:latin typeface="Muli Light"/>
                <a:ea typeface="Muli Light"/>
                <a:cs typeface="Muli Light"/>
                <a:sym typeface="Muli Light"/>
              </a:rPr>
              <a:t>markkinoinnin suunnittelija, digitaalisen markkinoinnin kehittäminen 01/2011-02/2013</a:t>
            </a:r>
            <a:br>
              <a:rPr b="0">
                <a:latin typeface="Muli Light"/>
                <a:ea typeface="Muli Light"/>
                <a:cs typeface="Muli Light"/>
                <a:sym typeface="Muli Light"/>
              </a:rPr>
            </a:br>
            <a:r>
              <a:t>Canon Oy | Canon Nordic, </a:t>
            </a:r>
            <a:r>
              <a:rPr b="0">
                <a:latin typeface="Muli Light"/>
                <a:ea typeface="Muli Light"/>
                <a:cs typeface="Muli Light"/>
                <a:sym typeface="Muli Light"/>
              </a:rPr>
              <a:t>Online Professional 05/2008-01/2011</a:t>
            </a:r>
            <a:br>
              <a:rPr b="0">
                <a:latin typeface="Muli Light"/>
                <a:ea typeface="Muli Light"/>
                <a:cs typeface="Muli Light"/>
                <a:sym typeface="Muli Light"/>
              </a:rPr>
            </a:br>
            <a:r>
              <a:t>Viestintätoimisto Soprano, </a:t>
            </a:r>
            <a:r>
              <a:rPr b="0">
                <a:latin typeface="Muli Light"/>
                <a:ea typeface="Muli Light"/>
                <a:cs typeface="Muli Light"/>
                <a:sym typeface="Muli Light"/>
              </a:rPr>
              <a:t>Viestintäkoordinaattori 03/2007-05/2008</a:t>
            </a:r>
            <a:br>
              <a:rPr b="0">
                <a:latin typeface="Muli Light"/>
                <a:ea typeface="Muli Light"/>
                <a:cs typeface="Muli Light"/>
                <a:sym typeface="Muli Light"/>
              </a:rPr>
            </a:br>
            <a:br>
              <a:rPr b="0">
                <a:latin typeface="Muli Light"/>
                <a:ea typeface="Muli Light"/>
                <a:cs typeface="Muli Light"/>
                <a:sym typeface="Muli Light"/>
              </a:rPr>
            </a:br>
            <a:r>
              <a:t>Medianomi (Ylempi AMK)</a:t>
            </a:r>
            <a:r>
              <a:rPr b="0"/>
              <a:t>, </a:t>
            </a:r>
            <a:r>
              <a:rPr b="0">
                <a:latin typeface="Muli Light"/>
                <a:ea typeface="Muli Light"/>
                <a:cs typeface="Muli Light"/>
                <a:sym typeface="Muli Light"/>
              </a:rPr>
              <a:t>TAMK 2013. Mediatuottamisen koulutusohjelma</a:t>
            </a:r>
            <a:br>
              <a:rPr b="0">
                <a:latin typeface="Muli Light"/>
                <a:ea typeface="Muli Light"/>
                <a:cs typeface="Muli Light"/>
                <a:sym typeface="Muli Light"/>
              </a:rPr>
            </a:br>
            <a:r>
              <a:rPr b="0">
                <a:latin typeface="Muli Light"/>
                <a:ea typeface="Muli Light"/>
                <a:cs typeface="Muli Light"/>
                <a:sym typeface="Muli Light"/>
              </a:rPr>
              <a:t>Opinnäytetyö: Digitaalinen markkinointiviestintä osana uuden</a:t>
            </a:r>
            <a:br>
              <a:rPr b="0">
                <a:latin typeface="Muli Light"/>
                <a:ea typeface="Muli Light"/>
                <a:cs typeface="Muli Light"/>
                <a:sym typeface="Muli Light"/>
              </a:rPr>
            </a:br>
            <a:r>
              <a:rPr b="0">
                <a:latin typeface="Muli Light"/>
                <a:ea typeface="Muli Light"/>
                <a:cs typeface="Muli Light"/>
                <a:sym typeface="Muli Light"/>
              </a:rPr>
              <a:t>organisaatiobrändin rakentamista – Case: Oppimis- ja ohjauskeskus Onerva</a:t>
            </a:r>
            <a:br>
              <a:rPr b="0">
                <a:latin typeface="Muli Light"/>
                <a:ea typeface="Muli Light"/>
                <a:cs typeface="Muli Light"/>
                <a:sym typeface="Muli Light"/>
              </a:rPr>
            </a:br>
            <a:r>
              <a:t>Medianomi AMK</a:t>
            </a:r>
            <a:r>
              <a:rPr b="0"/>
              <a:t>, </a:t>
            </a:r>
            <a:r>
              <a:rPr b="0">
                <a:latin typeface="Muli Light"/>
                <a:ea typeface="Muli Light"/>
                <a:cs typeface="Muli Light"/>
                <a:sym typeface="Muli Light"/>
              </a:rPr>
              <a:t>SeAMK 2006. Kulttuurituotannon koulutusohjelma, mediatuottaminen. Opinnäytetyö: Elämäntapana elävä musiikki –dokumenttielokuva</a:t>
            </a:r>
            <a:br>
              <a:rPr b="0">
                <a:latin typeface="Muli Light"/>
                <a:ea typeface="Muli Light"/>
                <a:cs typeface="Muli Light"/>
                <a:sym typeface="Muli Light"/>
              </a:rPr>
            </a:br>
            <a:r>
              <a:t>Viestintäalan perustutkinto,</a:t>
            </a:r>
            <a:r>
              <a:rPr b="0"/>
              <a:t> </a:t>
            </a:r>
            <a:r>
              <a:rPr b="0">
                <a:latin typeface="Muli Light"/>
                <a:ea typeface="Muli Light"/>
                <a:cs typeface="Muli Light"/>
                <a:sym typeface="Muli Light"/>
              </a:rPr>
              <a:t>media-assistentti, Jyväskylän aikuisopisto 2001</a:t>
            </a:r>
            <a:br>
              <a:rPr b="0">
                <a:latin typeface="Muli Light"/>
                <a:ea typeface="Muli Light"/>
                <a:cs typeface="Muli Light"/>
                <a:sym typeface="Muli Light"/>
              </a:rPr>
            </a:br>
            <a:br>
              <a:rPr b="0">
                <a:latin typeface="Muli Light"/>
                <a:ea typeface="Muli Light"/>
                <a:cs typeface="Muli Light"/>
                <a:sym typeface="Muli Light"/>
              </a:rPr>
            </a:br>
            <a:r>
              <a:t>Lisätiedot: </a:t>
            </a:r>
            <a:r>
              <a:rPr b="0">
                <a:latin typeface="Muli Light"/>
                <a:ea typeface="Muli Light"/>
                <a:cs typeface="Muli Light"/>
                <a:sym typeface="Muli Light"/>
              </a:rPr>
              <a:t>https://www.linkedin.com/in/sannavirtanen/</a:t>
            </a:r>
          </a:p>
        </p:txBody>
      </p:sp>
      <p:sp>
        <p:nvSpPr>
          <p:cNvPr id="280" name="CV Digimarkkinoinnin ja sosiaalisen median asiantuntija,  kouluttaja, perustaja Flumenia Oy 09/2018-"/>
          <p:cNvSpPr txBox="1"/>
          <p:nvPr/>
        </p:nvSpPr>
        <p:spPr>
          <a:xfrm>
            <a:off x="487366" y="320315"/>
            <a:ext cx="11147760" cy="232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a:spcBef>
                <a:spcPts val="5900"/>
              </a:spcBef>
              <a:defRPr sz="5100">
                <a:latin typeface="Muli ExtraLight"/>
                <a:ea typeface="Muli ExtraLight"/>
                <a:cs typeface="Muli ExtraLight"/>
                <a:sym typeface="Muli ExtraLight"/>
              </a:defRPr>
            </a:pPr>
            <a:r>
              <a:t>CV</a:t>
            </a:r>
            <a:br/>
            <a:r>
              <a:rPr sz="3400">
                <a:latin typeface="Muli Light"/>
                <a:ea typeface="Muli Light"/>
                <a:cs typeface="Muli Light"/>
                <a:sym typeface="Muli Light"/>
              </a:rPr>
              <a:t>Digimarkkinoinnin ja sosiaalisen median asiantuntija, </a:t>
            </a:r>
            <a:br>
              <a:rPr sz="3400">
                <a:latin typeface="Muli Light"/>
                <a:ea typeface="Muli Light"/>
                <a:cs typeface="Muli Light"/>
                <a:sym typeface="Muli Light"/>
              </a:rPr>
            </a:br>
            <a:r>
              <a:rPr sz="3400">
                <a:latin typeface="Muli Light"/>
                <a:ea typeface="Muli Light"/>
                <a:cs typeface="Muli Light"/>
                <a:sym typeface="Muli Light"/>
              </a:rPr>
              <a:t>kouluttaja, perustaja </a:t>
            </a:r>
            <a:r>
              <a:rPr b="1" sz="3400">
                <a:latin typeface="Muli"/>
                <a:ea typeface="Muli"/>
                <a:cs typeface="Muli"/>
                <a:sym typeface="Muli"/>
              </a:rPr>
              <a:t>Flumenia Oy 09/2018- </a:t>
            </a:r>
          </a:p>
        </p:txBody>
      </p:sp>
      <p:sp>
        <p:nvSpPr>
          <p:cNvPr id="281" name="OSAAMINEN"/>
          <p:cNvSpPr txBox="1"/>
          <p:nvPr/>
        </p:nvSpPr>
        <p:spPr>
          <a:xfrm>
            <a:off x="12721101" y="234139"/>
            <a:ext cx="3960652" cy="1054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a:spcBef>
                <a:spcPts val="5900"/>
              </a:spcBef>
              <a:defRPr sz="5100">
                <a:latin typeface="Muli ExtraLight"/>
                <a:ea typeface="Muli ExtraLight"/>
                <a:cs typeface="Muli ExtraLight"/>
                <a:sym typeface="Muli ExtraLight"/>
              </a:defRPr>
            </a:lvl1pPr>
          </a:lstStyle>
          <a:p>
            <a:pPr/>
            <a:r>
              <a:t>OSAAMINEN</a:t>
            </a:r>
          </a:p>
        </p:txBody>
      </p:sp>
      <p:sp>
        <p:nvSpPr>
          <p:cNvPr id="282" name="Digitaalisen markkinoinnin strategia, suunnittelu ja toteutus.   Sisältömarkkinointi: sisällön ideointi, suunnittelu ja toteutus, sisällöntuotanto eri muodoissaan mm. videotuotannot, valokuvaus, kuvankäsittely, blogit, infograafit.  Inbound-markkinointi,"/>
          <p:cNvSpPr txBox="1"/>
          <p:nvPr/>
        </p:nvSpPr>
        <p:spPr>
          <a:xfrm>
            <a:off x="12809142" y="1413509"/>
            <a:ext cx="11312436" cy="108889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lnSpc>
                <a:spcPct val="120000"/>
              </a:lnSpc>
              <a:spcBef>
                <a:spcPts val="4500"/>
              </a:spcBef>
              <a:defRPr b="1" sz="2100">
                <a:latin typeface="Muli"/>
                <a:ea typeface="Muli"/>
                <a:cs typeface="Muli"/>
                <a:sym typeface="Muli"/>
              </a:defRPr>
            </a:pPr>
            <a:r>
              <a:t>Digitaalisen markkinoinnin strategia, suunnittelu ja toteutus</a:t>
            </a:r>
            <a:r>
              <a:rPr b="0"/>
              <a:t>. </a:t>
            </a:r>
            <a:br>
              <a:rPr b="0"/>
            </a:br>
            <a:br>
              <a:rPr b="0"/>
            </a:br>
            <a:r>
              <a:t>Sisältömarkkinointi: </a:t>
            </a:r>
            <a:r>
              <a:rPr b="0">
                <a:latin typeface="Muli Light"/>
                <a:ea typeface="Muli Light"/>
                <a:cs typeface="Muli Light"/>
                <a:sym typeface="Muli Light"/>
              </a:rPr>
              <a:t>sisällön ideointi, suunnittelu ja toteutus, sisällöntuotanto eri muodoissaan mm. videotuotannot, valokuvaus, kuvankäsittely, blogit, infograafit.</a:t>
            </a:r>
            <a:br>
              <a:rPr b="0">
                <a:latin typeface="Muli Light"/>
                <a:ea typeface="Muli Light"/>
                <a:cs typeface="Muli Light"/>
                <a:sym typeface="Muli Light"/>
              </a:rPr>
            </a:br>
            <a:br>
              <a:rPr b="0">
                <a:latin typeface="Muli Light"/>
                <a:ea typeface="Muli Light"/>
                <a:cs typeface="Muli Light"/>
                <a:sym typeface="Muli Light"/>
              </a:rPr>
            </a:br>
            <a:r>
              <a:t>Inbound-markkinointi, markkinoinnin automatiikka (HubSpot, Active Campaign) HubSpot sertifioinnit:</a:t>
            </a:r>
            <a:r>
              <a:rPr b="0"/>
              <a:t> </a:t>
            </a:r>
            <a:br>
              <a:rPr b="0"/>
            </a:br>
            <a:r>
              <a:rPr b="0">
                <a:latin typeface="Muli Light"/>
                <a:ea typeface="Muli Light"/>
                <a:cs typeface="Muli Light"/>
                <a:sym typeface="Muli Light"/>
              </a:rPr>
              <a:t>Content Marketing Certification | Email Marketing Certification | Sales Enablement Certification | Social Media Certification | Inbound Marketing Certification.</a:t>
            </a:r>
            <a:br>
              <a:rPr b="0">
                <a:latin typeface="Muli Light"/>
                <a:ea typeface="Muli Light"/>
                <a:cs typeface="Muli Light"/>
                <a:sym typeface="Muli Light"/>
              </a:rPr>
            </a:br>
            <a:br>
              <a:rPr b="0">
                <a:latin typeface="Muli Light"/>
                <a:ea typeface="Muli Light"/>
                <a:cs typeface="Muli Light"/>
                <a:sym typeface="Muli Light"/>
              </a:rPr>
            </a:br>
            <a:r>
              <a:t>Sosiaalinen media: </a:t>
            </a:r>
            <a:r>
              <a:rPr b="0">
                <a:latin typeface="Muli Light"/>
                <a:ea typeface="Muli Light"/>
                <a:cs typeface="Muli Light"/>
                <a:sym typeface="Muli Light"/>
              </a:rPr>
              <a:t>Sosiaalisen median suunnittelu ja sisällöntuotanto. Facebookin ja erityisesti mainonnan tehokas käyttö, Instagram (+mainonta), Twitter (+mainonta), LinkedIn (+mainonta), sosiaalisen median kampanjat ja kilpailut. </a:t>
            </a:r>
            <a:br>
              <a:rPr b="0">
                <a:latin typeface="Muli Light"/>
                <a:ea typeface="Muli Light"/>
                <a:cs typeface="Muli Light"/>
                <a:sym typeface="Muli Light"/>
              </a:rPr>
            </a:br>
            <a:br>
              <a:rPr b="0">
                <a:latin typeface="Muli Light"/>
                <a:ea typeface="Muli Light"/>
                <a:cs typeface="Muli Light"/>
                <a:sym typeface="Muli Light"/>
              </a:rPr>
            </a:br>
            <a:r>
              <a:t>Digitaalinen markkinointi: </a:t>
            </a:r>
            <a:r>
              <a:rPr b="0">
                <a:latin typeface="Muli Light"/>
                <a:ea typeface="Muli Light"/>
                <a:cs typeface="Muli Light"/>
                <a:sym typeface="Muli Light"/>
              </a:rPr>
              <a:t>Google Ads (hakukonemainonta, Google Display -verkosto, YouTube), hakukoneoptimointi ja sähköpostimarkkinointi (MailChimp, HubSpot).</a:t>
            </a:r>
            <a:br>
              <a:rPr b="0">
                <a:latin typeface="Muli Light"/>
                <a:ea typeface="Muli Light"/>
                <a:cs typeface="Muli Light"/>
                <a:sym typeface="Muli Light"/>
              </a:rPr>
            </a:br>
            <a:br>
              <a:rPr b="0">
                <a:latin typeface="Muli Light"/>
                <a:ea typeface="Muli Light"/>
                <a:cs typeface="Muli Light"/>
                <a:sym typeface="Muli Light"/>
              </a:rPr>
            </a:br>
            <a:r>
              <a:t>Markkinoinnin tuloksellisuus: </a:t>
            </a:r>
            <a:r>
              <a:rPr b="0">
                <a:latin typeface="Muli Light"/>
                <a:ea typeface="Muli Light"/>
                <a:cs typeface="Muli Light"/>
                <a:sym typeface="Muli Light"/>
              </a:rPr>
              <a:t>Google Analytics, Google Tag Manager, markkinoinnin seuranta ja tuloksien mittaaminen. </a:t>
            </a:r>
            <a:br>
              <a:rPr b="0">
                <a:latin typeface="Muli Light"/>
                <a:ea typeface="Muli Light"/>
                <a:cs typeface="Muli Light"/>
                <a:sym typeface="Muli Light"/>
              </a:rPr>
            </a:br>
            <a:br>
              <a:rPr b="0">
                <a:latin typeface="Muli Light"/>
                <a:ea typeface="Muli Light"/>
                <a:cs typeface="Muli Light"/>
                <a:sym typeface="Muli Light"/>
              </a:rPr>
            </a:br>
            <a:r>
              <a:t>Valmennus ja kouluttaminen: </a:t>
            </a:r>
            <a:r>
              <a:rPr b="0">
                <a:latin typeface="Muli Light"/>
                <a:ea typeface="Muli Light"/>
                <a:cs typeface="Muli Light"/>
                <a:sym typeface="Muli Light"/>
              </a:rPr>
              <a:t>Olen pitänyt kymmenittäin koulutuksia ja valmennuksia digitaalisesta markkinoinnista, sosiaalisesta mediasta ja eri työkaluista pk-yrityksille, hankkeille ja eri organisaatioille.</a:t>
            </a:r>
          </a:p>
        </p:txBody>
      </p:sp>
      <p:sp>
        <p:nvSpPr>
          <p:cNvPr id="2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 copy">
    <p:spTree>
      <p:nvGrpSpPr>
        <p:cNvPr id="1" name=""/>
        <p:cNvGrpSpPr/>
        <p:nvPr/>
      </p:nvGrpSpPr>
      <p:grpSpPr>
        <a:xfrm>
          <a:off x="0" y="0"/>
          <a:ext cx="0" cy="0"/>
          <a:chOff x="0" y="0"/>
          <a:chExt cx="0" cy="0"/>
        </a:xfrm>
      </p:grpSpPr>
      <p:sp>
        <p:nvSpPr>
          <p:cNvPr id="290" name="Body Level One…"/>
          <p:cNvSpPr txBox="1"/>
          <p:nvPr>
            <p:ph type="body" sz="quarter" idx="1"/>
          </p:nvPr>
        </p:nvSpPr>
        <p:spPr>
          <a:xfrm>
            <a:off x="1180985" y="4145238"/>
            <a:ext cx="10223502" cy="5727702"/>
          </a:xfrm>
          <a:prstGeom prst="rect">
            <a:avLst/>
          </a:prstGeom>
        </p:spPr>
        <p:txBody>
          <a:bodyPr anchor="t"/>
          <a:lstStyle>
            <a:lvl1pPr marL="0" indent="0">
              <a:spcBef>
                <a:spcPts val="0"/>
              </a:spcBef>
              <a:buSzTx/>
              <a:buNone/>
              <a:defRPr sz="5400"/>
            </a:lvl1pPr>
            <a:lvl2pPr marL="0" indent="0">
              <a:spcBef>
                <a:spcPts val="0"/>
              </a:spcBef>
              <a:buSzTx/>
              <a:buNone/>
              <a:defRPr sz="5400"/>
            </a:lvl2pPr>
            <a:lvl3pPr marL="0" indent="0">
              <a:spcBef>
                <a:spcPts val="0"/>
              </a:spcBef>
              <a:buSzTx/>
              <a:buNone/>
              <a:defRPr sz="5400"/>
            </a:lvl3pPr>
            <a:lvl4pPr marL="0" indent="0">
              <a:spcBef>
                <a:spcPts val="0"/>
              </a:spcBef>
              <a:buSzTx/>
              <a:buNone/>
              <a:defRPr sz="5400"/>
            </a:lvl4pPr>
            <a:lvl5pPr marL="0" indent="0">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291" name="Title Text"/>
          <p:cNvSpPr txBox="1"/>
          <p:nvPr>
            <p:ph type="title"/>
          </p:nvPr>
        </p:nvSpPr>
        <p:spPr>
          <a:xfrm>
            <a:off x="963569" y="-2510534"/>
            <a:ext cx="10223502" cy="5549902"/>
          </a:xfrm>
          <a:prstGeom prst="rect">
            <a:avLst/>
          </a:prstGeom>
        </p:spPr>
        <p:txBody>
          <a:bodyPr anchor="b"/>
          <a:lstStyle>
            <a:lvl1pPr algn="l">
              <a:defRPr sz="8400"/>
            </a:lvl1pPr>
          </a:lstStyle>
          <a:p>
            <a:pPr/>
            <a:r>
              <a:t>Title Text</a:t>
            </a:r>
          </a:p>
        </p:txBody>
      </p:sp>
      <p:sp>
        <p:nvSpPr>
          <p:cNvPr id="292" name="Rectangle"/>
          <p:cNvSpPr/>
          <p:nvPr/>
        </p:nvSpPr>
        <p:spPr>
          <a:xfrm>
            <a:off x="12641812" y="732480"/>
            <a:ext cx="11189896" cy="12251040"/>
          </a:xfrm>
          <a:prstGeom prst="rect">
            <a:avLst/>
          </a:prstGeom>
          <a:solidFill>
            <a:srgbClr val="FFFFFF"/>
          </a:solidFill>
          <a:ln w="12700">
            <a:miter lim="400000"/>
          </a:ln>
        </p:spPr>
        <p:txBody>
          <a:bodyPr lIns="0" tIns="0" rIns="0" bIns="0" anchor="ctr"/>
          <a:lstStyle/>
          <a:p>
            <a:pPr>
              <a:defRPr sz="3200">
                <a:solidFill>
                  <a:srgbClr val="FFFFFF"/>
                </a:solidFill>
              </a:defRPr>
            </a:pPr>
          </a:p>
        </p:txBody>
      </p:sp>
      <p:sp>
        <p:nvSpPr>
          <p:cNvPr id="29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p:spTree>
      <p:nvGrpSpPr>
        <p:cNvPr id="1" name=""/>
        <p:cNvGrpSpPr/>
        <p:nvPr/>
      </p:nvGrpSpPr>
      <p:grpSpPr>
        <a:xfrm>
          <a:off x="0" y="0"/>
          <a:ext cx="0" cy="0"/>
          <a:chOff x="0" y="0"/>
          <a:chExt cx="0" cy="0"/>
        </a:xfrm>
      </p:grpSpPr>
      <p:sp>
        <p:nvSpPr>
          <p:cNvPr id="300" name="Body Level One…"/>
          <p:cNvSpPr txBox="1"/>
          <p:nvPr>
            <p:ph type="body" sz="quarter" idx="1"/>
          </p:nvPr>
        </p:nvSpPr>
        <p:spPr>
          <a:xfrm>
            <a:off x="1201340" y="11859862"/>
            <a:ext cx="21971004" cy="636980"/>
          </a:xfrm>
          <a:prstGeom prst="rect">
            <a:avLst/>
          </a:prstGeom>
        </p:spPr>
        <p:txBody>
          <a:bodyPr lIns="45718" tIns="45718" rIns="45718" bIns="45718" anchor="t"/>
          <a:lstStyle/>
          <a:p>
            <a:pPr/>
            <a:r>
              <a:t>Body Level One</a:t>
            </a:r>
          </a:p>
          <a:p>
            <a:pPr lvl="1"/>
            <a:r>
              <a:t>Body Level Two</a:t>
            </a:r>
          </a:p>
          <a:p>
            <a:pPr lvl="2"/>
            <a:r>
              <a:t>Body Level Three</a:t>
            </a:r>
          </a:p>
          <a:p>
            <a:pPr lvl="3"/>
            <a:r>
              <a:t>Body Level Four</a:t>
            </a:r>
          </a:p>
          <a:p>
            <a:pPr lvl="4"/>
            <a:r>
              <a:t>Body Level Five</a:t>
            </a:r>
          </a:p>
        </p:txBody>
      </p:sp>
      <p:sp>
        <p:nvSpPr>
          <p:cNvPr id="301" name="Title Text"/>
          <p:cNvSpPr txBox="1"/>
          <p:nvPr>
            <p:ph type="title"/>
          </p:nvPr>
        </p:nvSpPr>
        <p:spPr>
          <a:xfrm>
            <a:off x="1206496" y="2574991"/>
            <a:ext cx="21971005" cy="4648202"/>
          </a:xfrm>
          <a:prstGeom prst="rect">
            <a:avLst/>
          </a:prstGeom>
        </p:spPr>
        <p:txBody>
          <a:bodyPr anchor="b"/>
          <a:lstStyle>
            <a:lvl1pPr algn="l" defTabSz="2438337">
              <a:lnSpc>
                <a:spcPct val="80000"/>
              </a:lnSpc>
              <a:defRPr b="1" spc="-232" sz="11600">
                <a:latin typeface="+mj-lt"/>
                <a:ea typeface="+mj-ea"/>
                <a:cs typeface="+mj-cs"/>
                <a:sym typeface="Helvetica Neue"/>
              </a:defRPr>
            </a:lvl1pPr>
          </a:lstStyle>
          <a:p>
            <a:pPr/>
            <a:r>
              <a:t>Title Text</a:t>
            </a:r>
          </a:p>
        </p:txBody>
      </p:sp>
      <p:sp>
        <p:nvSpPr>
          <p:cNvPr id="302" name="Body Level One…"/>
          <p:cNvSpPr txBox="1"/>
          <p:nvPr>
            <p:ph type="body" sz="quarter" idx="21"/>
          </p:nvPr>
        </p:nvSpPr>
        <p:spPr>
          <a:xfrm>
            <a:off x="1201342" y="7223190"/>
            <a:ext cx="21971002" cy="1905002"/>
          </a:xfrm>
          <a:prstGeom prst="rect">
            <a:avLst/>
          </a:prstGeom>
        </p:spPr>
        <p:txBody>
          <a:bodyPr anchor="t"/>
          <a:lstStyle/>
          <a:p>
            <a:pPr marL="0" indent="0">
              <a:spcBef>
                <a:spcPts val="0"/>
              </a:spcBef>
              <a:buSzTx/>
              <a:buNone/>
              <a:defRPr b="1" sz="5500">
                <a:latin typeface="+mn-lt"/>
                <a:ea typeface="+mn-ea"/>
                <a:cs typeface="+mn-cs"/>
                <a:sym typeface="Helvetica"/>
              </a:defRPr>
            </a:pPr>
          </a:p>
        </p:txBody>
      </p:sp>
      <p:sp>
        <p:nvSpPr>
          <p:cNvPr id="303" name="Slide Number"/>
          <p:cNvSpPr txBox="1"/>
          <p:nvPr>
            <p:ph type="sldNum" sz="quarter" idx="2"/>
          </p:nvPr>
        </p:nvSpPr>
        <p:spPr>
          <a:xfrm>
            <a:off x="12001499" y="13080999"/>
            <a:ext cx="368505" cy="374600"/>
          </a:xfrm>
          <a:prstGeom prst="rect">
            <a:avLst/>
          </a:prstGeom>
        </p:spPr>
        <p:txBody>
          <a:bodyPr anchor="b"/>
          <a:lstStyle>
            <a:lvl1pPr defTabSz="584200">
              <a:defRPr sz="1800">
                <a:latin typeface="+mj-lt"/>
                <a:ea typeface="+mj-ea"/>
                <a:cs typeface="+mj-cs"/>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Photo Alt">
    <p:spTree>
      <p:nvGrpSpPr>
        <p:cNvPr id="1" name=""/>
        <p:cNvGrpSpPr/>
        <p:nvPr/>
      </p:nvGrpSpPr>
      <p:grpSpPr>
        <a:xfrm>
          <a:off x="0" y="0"/>
          <a:ext cx="0" cy="0"/>
          <a:chOff x="0" y="0"/>
          <a:chExt cx="0" cy="0"/>
        </a:xfrm>
      </p:grpSpPr>
      <p:sp>
        <p:nvSpPr>
          <p:cNvPr id="310" name="910457886_1434x1669.jpg"/>
          <p:cNvSpPr/>
          <p:nvPr>
            <p:ph type="pic" idx="21"/>
          </p:nvPr>
        </p:nvSpPr>
        <p:spPr>
          <a:xfrm>
            <a:off x="10972800" y="-203200"/>
            <a:ext cx="12144837" cy="14135100"/>
          </a:xfrm>
          <a:prstGeom prst="rect">
            <a:avLst/>
          </a:prstGeom>
        </p:spPr>
        <p:txBody>
          <a:bodyPr lIns="91439" tIns="45719" rIns="91439" bIns="45719" anchor="t">
            <a:noAutofit/>
          </a:bodyPr>
          <a:lstStyle/>
          <a:p>
            <a:pPr/>
          </a:p>
        </p:txBody>
      </p:sp>
      <p:sp>
        <p:nvSpPr>
          <p:cNvPr id="311" name="Title Text"/>
          <p:cNvSpPr txBox="1"/>
          <p:nvPr>
            <p:ph type="title"/>
          </p:nvPr>
        </p:nvSpPr>
        <p:spPr>
          <a:xfrm>
            <a:off x="1206500" y="1270000"/>
            <a:ext cx="9779000" cy="5882274"/>
          </a:xfrm>
          <a:prstGeom prst="rect">
            <a:avLst/>
          </a:prstGeom>
        </p:spPr>
        <p:txBody>
          <a:bodyPr anchor="b"/>
          <a:lstStyle>
            <a:lvl1pPr algn="l" defTabSz="2438337">
              <a:lnSpc>
                <a:spcPct val="120000"/>
              </a:lnSpc>
              <a:defRPr b="1" spc="-300" sz="15000">
                <a:latin typeface="+mn-lt"/>
                <a:ea typeface="+mn-ea"/>
                <a:cs typeface="+mn-cs"/>
                <a:sym typeface="Helvetica"/>
              </a:defRPr>
            </a:lvl1pPr>
          </a:lstStyle>
          <a:p>
            <a:pPr/>
            <a:r>
              <a:t>Title Text</a:t>
            </a:r>
          </a:p>
        </p:txBody>
      </p:sp>
      <p:sp>
        <p:nvSpPr>
          <p:cNvPr id="312" name="Body Level One…"/>
          <p:cNvSpPr txBox="1"/>
          <p:nvPr>
            <p:ph type="body" sz="quarter" idx="1"/>
          </p:nvPr>
        </p:nvSpPr>
        <p:spPr>
          <a:xfrm>
            <a:off x="1206500" y="7060576"/>
            <a:ext cx="9779000" cy="5385424"/>
          </a:xfrm>
          <a:prstGeom prst="rect">
            <a:avLst/>
          </a:prstGeom>
        </p:spPr>
        <p:txBody>
          <a:bodyPr anchor="t"/>
          <a:lstStyle>
            <a:lvl1pPr marL="0" indent="0">
              <a:spcBef>
                <a:spcPts val="0"/>
              </a:spcBef>
              <a:buSzTx/>
              <a:buNone/>
              <a:defRPr b="1" sz="5500">
                <a:latin typeface="+mn-lt"/>
                <a:ea typeface="+mn-ea"/>
                <a:cs typeface="+mn-cs"/>
                <a:sym typeface="Helvetica"/>
              </a:defRPr>
            </a:lvl1pPr>
            <a:lvl2pPr marL="0" indent="0">
              <a:spcBef>
                <a:spcPts val="0"/>
              </a:spcBef>
              <a:buSzTx/>
              <a:buNone/>
              <a:defRPr b="1" sz="5500">
                <a:latin typeface="+mn-lt"/>
                <a:ea typeface="+mn-ea"/>
                <a:cs typeface="+mn-cs"/>
                <a:sym typeface="Helvetica"/>
              </a:defRPr>
            </a:lvl2pPr>
            <a:lvl3pPr marL="0" indent="0">
              <a:spcBef>
                <a:spcPts val="0"/>
              </a:spcBef>
              <a:buSzTx/>
              <a:buNone/>
              <a:defRPr b="1" sz="5500">
                <a:latin typeface="+mn-lt"/>
                <a:ea typeface="+mn-ea"/>
                <a:cs typeface="+mn-cs"/>
                <a:sym typeface="Helvetica"/>
              </a:defRPr>
            </a:lvl3pPr>
            <a:lvl4pPr marL="0" indent="0">
              <a:spcBef>
                <a:spcPts val="0"/>
              </a:spcBef>
              <a:buSzTx/>
              <a:buNone/>
              <a:defRPr b="1" sz="5500">
                <a:latin typeface="+mn-lt"/>
                <a:ea typeface="+mn-ea"/>
                <a:cs typeface="+mn-cs"/>
                <a:sym typeface="Helvetica"/>
              </a:defRPr>
            </a:lvl4pPr>
            <a:lvl5pPr marL="0" indent="0">
              <a:spcBef>
                <a:spcPts val="0"/>
              </a:spcBef>
              <a:buSzTx/>
              <a:buNone/>
              <a:defRPr b="1" sz="5500">
                <a:latin typeface="+mn-lt"/>
                <a:ea typeface="+mn-ea"/>
                <a:cs typeface="+mn-cs"/>
                <a:sym typeface="Helvetica"/>
              </a:defRPr>
            </a:lvl5pPr>
          </a:lstStyle>
          <a:p>
            <a:pPr/>
            <a:r>
              <a:t>Body Level One</a:t>
            </a:r>
          </a:p>
          <a:p>
            <a:pPr lvl="1"/>
            <a:r>
              <a:t>Body Level Two</a:t>
            </a:r>
          </a:p>
          <a:p>
            <a:pPr lvl="2"/>
            <a:r>
              <a:t>Body Level Three</a:t>
            </a:r>
          </a:p>
          <a:p>
            <a:pPr lvl="3"/>
            <a:r>
              <a:t>Body Level Four</a:t>
            </a:r>
          </a:p>
          <a:p>
            <a:pPr lvl="4"/>
            <a:r>
              <a:t>Body Level Five</a:t>
            </a:r>
          </a:p>
        </p:txBody>
      </p:sp>
      <p:sp>
        <p:nvSpPr>
          <p:cNvPr id="313" name="Slide Number"/>
          <p:cNvSpPr txBox="1"/>
          <p:nvPr>
            <p:ph type="sldNum" sz="quarter" idx="2"/>
          </p:nvPr>
        </p:nvSpPr>
        <p:spPr>
          <a:xfrm>
            <a:off x="12001499" y="13085233"/>
            <a:ext cx="368505" cy="374600"/>
          </a:xfrm>
          <a:prstGeom prst="rect">
            <a:avLst/>
          </a:prstGeom>
        </p:spPr>
        <p:txBody>
          <a:bodyPr anchor="b"/>
          <a:lstStyle>
            <a:lvl1pPr defTabSz="584200">
              <a:defRPr sz="1800">
                <a:latin typeface="+mj-lt"/>
                <a:ea typeface="+mj-ea"/>
                <a:cs typeface="+mj-cs"/>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Only">
    <p:spTree>
      <p:nvGrpSpPr>
        <p:cNvPr id="1" name=""/>
        <p:cNvGrpSpPr/>
        <p:nvPr/>
      </p:nvGrpSpPr>
      <p:grpSpPr>
        <a:xfrm>
          <a:off x="0" y="0"/>
          <a:ext cx="0" cy="0"/>
          <a:chOff x="0" y="0"/>
          <a:chExt cx="0" cy="0"/>
        </a:xfrm>
      </p:grpSpPr>
      <p:sp>
        <p:nvSpPr>
          <p:cNvPr id="320" name="Title Text"/>
          <p:cNvSpPr txBox="1"/>
          <p:nvPr>
            <p:ph type="title"/>
          </p:nvPr>
        </p:nvSpPr>
        <p:spPr>
          <a:xfrm>
            <a:off x="1206500" y="1079500"/>
            <a:ext cx="21971000" cy="1434950"/>
          </a:xfrm>
          <a:prstGeom prst="rect">
            <a:avLst/>
          </a:prstGeom>
        </p:spPr>
        <p:txBody>
          <a:bodyPr anchor="t"/>
          <a:lstStyle>
            <a:lvl1pPr algn="l" defTabSz="2438337">
              <a:lnSpc>
                <a:spcPct val="120000"/>
              </a:lnSpc>
              <a:defRPr b="1" spc="-300" sz="15000">
                <a:latin typeface="+mn-lt"/>
                <a:ea typeface="+mn-ea"/>
                <a:cs typeface="+mn-cs"/>
                <a:sym typeface="Helvetica"/>
              </a:defRPr>
            </a:lvl1pPr>
          </a:lstStyle>
          <a:p>
            <a:pPr/>
            <a:r>
              <a:t>Title Text</a:t>
            </a:r>
          </a:p>
        </p:txBody>
      </p:sp>
      <p:sp>
        <p:nvSpPr>
          <p:cNvPr id="321" name="Body Level One…"/>
          <p:cNvSpPr txBox="1"/>
          <p:nvPr>
            <p:ph type="body" sz="quarter" idx="1"/>
          </p:nvPr>
        </p:nvSpPr>
        <p:spPr>
          <a:xfrm>
            <a:off x="1206500" y="2372961"/>
            <a:ext cx="21971000" cy="934781"/>
          </a:xfrm>
          <a:prstGeom prst="rect">
            <a:avLst/>
          </a:prstGeom>
        </p:spPr>
        <p:txBody>
          <a:bodyPr lIns="45718" tIns="45718" rIns="45718" bIns="45718" anchor="t"/>
          <a:lstStyle/>
          <a:p>
            <a:pPr/>
            <a:r>
              <a:t>Body Level One</a:t>
            </a:r>
          </a:p>
          <a:p>
            <a:pPr lvl="1"/>
            <a:r>
              <a:t>Body Level Two</a:t>
            </a:r>
          </a:p>
          <a:p>
            <a:pPr lvl="2"/>
            <a:r>
              <a:t>Body Level Three</a:t>
            </a:r>
          </a:p>
          <a:p>
            <a:pPr lvl="3"/>
            <a:r>
              <a:t>Body Level Four</a:t>
            </a:r>
          </a:p>
          <a:p>
            <a:pPr lvl="4"/>
            <a:r>
              <a:t>Body Level Five</a:t>
            </a:r>
          </a:p>
        </p:txBody>
      </p:sp>
      <p:sp>
        <p:nvSpPr>
          <p:cNvPr id="322" name="Slide Number"/>
          <p:cNvSpPr txBox="1"/>
          <p:nvPr>
            <p:ph type="sldNum" sz="quarter" idx="2"/>
          </p:nvPr>
        </p:nvSpPr>
        <p:spPr>
          <a:xfrm>
            <a:off x="12001499" y="13080999"/>
            <a:ext cx="368505" cy="374600"/>
          </a:xfrm>
          <a:prstGeom prst="rect">
            <a:avLst/>
          </a:prstGeom>
        </p:spPr>
        <p:txBody>
          <a:bodyPr anchor="b"/>
          <a:lstStyle>
            <a:lvl1pPr defTabSz="584200">
              <a:defRPr sz="1800">
                <a:latin typeface="+mj-lt"/>
                <a:ea typeface="+mj-ea"/>
                <a:cs typeface="+mj-cs"/>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sp>
        <p:nvSpPr>
          <p:cNvPr id="329" name="Title Text"/>
          <p:cNvSpPr txBox="1"/>
          <p:nvPr>
            <p:ph type="title"/>
          </p:nvPr>
        </p:nvSpPr>
        <p:spPr>
          <a:xfrm>
            <a:off x="1206500" y="1079500"/>
            <a:ext cx="21971000" cy="1433164"/>
          </a:xfrm>
          <a:prstGeom prst="rect">
            <a:avLst/>
          </a:prstGeom>
        </p:spPr>
        <p:txBody>
          <a:bodyPr anchor="t"/>
          <a:lstStyle>
            <a:lvl1pPr algn="l" defTabSz="2438337">
              <a:lnSpc>
                <a:spcPct val="120000"/>
              </a:lnSpc>
              <a:defRPr b="1" spc="-300" sz="15000">
                <a:latin typeface="Muli"/>
                <a:ea typeface="Muli"/>
                <a:cs typeface="Muli"/>
                <a:sym typeface="Muli"/>
              </a:defRPr>
            </a:lvl1pPr>
          </a:lstStyle>
          <a:p>
            <a:pPr/>
            <a:r>
              <a:t>Title Text</a:t>
            </a:r>
          </a:p>
        </p:txBody>
      </p:sp>
      <p:sp>
        <p:nvSpPr>
          <p:cNvPr id="330" name="Body Level One…"/>
          <p:cNvSpPr txBox="1"/>
          <p:nvPr>
            <p:ph type="body" sz="quarter" idx="1"/>
          </p:nvPr>
        </p:nvSpPr>
        <p:spPr>
          <a:xfrm>
            <a:off x="1206500" y="2372961"/>
            <a:ext cx="21971000" cy="934781"/>
          </a:xfrm>
          <a:prstGeom prst="rect">
            <a:avLst/>
          </a:prstGeom>
        </p:spPr>
        <p:txBody>
          <a:bodyPr lIns="45718" tIns="45718" rIns="45718" bIns="45718" anchor="t"/>
          <a:lstStyle/>
          <a:p>
            <a:pPr/>
            <a:r>
              <a:t>Body Level One</a:t>
            </a:r>
          </a:p>
          <a:p>
            <a:pPr lvl="1"/>
            <a:r>
              <a:t>Body Level Two</a:t>
            </a:r>
          </a:p>
          <a:p>
            <a:pPr lvl="2"/>
            <a:r>
              <a:t>Body Level Three</a:t>
            </a:r>
          </a:p>
          <a:p>
            <a:pPr lvl="3"/>
            <a:r>
              <a:t>Body Level Four</a:t>
            </a:r>
          </a:p>
          <a:p>
            <a:pPr lvl="4"/>
            <a:r>
              <a:t>Body Level Five</a:t>
            </a:r>
          </a:p>
        </p:txBody>
      </p:sp>
      <p:sp>
        <p:nvSpPr>
          <p:cNvPr id="331" name="Body Level One…"/>
          <p:cNvSpPr txBox="1"/>
          <p:nvPr>
            <p:ph type="body" idx="21"/>
          </p:nvPr>
        </p:nvSpPr>
        <p:spPr>
          <a:xfrm>
            <a:off x="1206500" y="4248503"/>
            <a:ext cx="21971000" cy="8256014"/>
          </a:xfrm>
          <a:prstGeom prst="rect">
            <a:avLst/>
          </a:prstGeom>
        </p:spPr>
        <p:txBody>
          <a:bodyPr anchor="t"/>
          <a:lstStyle/>
          <a:p>
            <a:pPr marL="660400" indent="-660400" defTabSz="2438337">
              <a:lnSpc>
                <a:spcPct val="120000"/>
              </a:lnSpc>
              <a:spcBef>
                <a:spcPts val="4500"/>
              </a:spcBef>
              <a:buSzPct val="123000"/>
              <a:defRPr sz="5200">
                <a:latin typeface="Muli Light"/>
                <a:ea typeface="Muli Light"/>
                <a:cs typeface="Muli Light"/>
                <a:sym typeface="Muli Light"/>
              </a:defRPr>
            </a:pPr>
          </a:p>
        </p:txBody>
      </p:sp>
      <p:sp>
        <p:nvSpPr>
          <p:cNvPr id="332" name="Flumenia"/>
          <p:cNvSpPr txBox="1"/>
          <p:nvPr/>
        </p:nvSpPr>
        <p:spPr>
          <a:xfrm>
            <a:off x="597214" y="873870"/>
            <a:ext cx="9266805" cy="6223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1365468">
              <a:lnSpc>
                <a:spcPct val="120000"/>
              </a:lnSpc>
              <a:defRPr b="1" spc="-100" sz="2800">
                <a:solidFill>
                  <a:srgbClr val="47979D"/>
                </a:solidFill>
                <a:latin typeface="Muli"/>
                <a:ea typeface="Muli"/>
                <a:cs typeface="Muli"/>
                <a:sym typeface="Muli"/>
              </a:defRPr>
            </a:lvl1pPr>
          </a:lstStyle>
          <a:p>
            <a:pPr/>
            <a:r>
              <a:t>Flumenia</a:t>
            </a:r>
          </a:p>
        </p:txBody>
      </p:sp>
      <p:sp>
        <p:nvSpPr>
          <p:cNvPr id="333" name="Slide Number"/>
          <p:cNvSpPr txBox="1"/>
          <p:nvPr>
            <p:ph type="sldNum" sz="quarter" idx="2"/>
          </p:nvPr>
        </p:nvSpPr>
        <p:spPr>
          <a:xfrm>
            <a:off x="12001499" y="13080999"/>
            <a:ext cx="368505" cy="374600"/>
          </a:xfrm>
          <a:prstGeom prst="rect">
            <a:avLst/>
          </a:prstGeom>
        </p:spPr>
        <p:txBody>
          <a:bodyPr anchor="b"/>
          <a:lstStyle>
            <a:lvl1pPr defTabSz="584200">
              <a:defRPr sz="1800">
                <a:latin typeface="+mj-lt"/>
                <a:ea typeface="+mj-ea"/>
                <a:cs typeface="+mj-cs"/>
                <a:sym typeface="Helvetica Neue"/>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Sisältö">
    <p:spTree>
      <p:nvGrpSpPr>
        <p:cNvPr id="1" name=""/>
        <p:cNvGrpSpPr/>
        <p:nvPr/>
      </p:nvGrpSpPr>
      <p:grpSpPr>
        <a:xfrm>
          <a:off x="0" y="0"/>
          <a:ext cx="0" cy="0"/>
          <a:chOff x="0" y="0"/>
          <a:chExt cx="0" cy="0"/>
        </a:xfrm>
      </p:grpSpPr>
      <p:pic>
        <p:nvPicPr>
          <p:cNvPr id="36" name="4P3B5235.jpg" descr="4P3B5235.jpg"/>
          <p:cNvPicPr>
            <a:picLocks noChangeAspect="1"/>
          </p:cNvPicPr>
          <p:nvPr/>
        </p:nvPicPr>
        <p:blipFill>
          <a:blip r:embed="rId2">
            <a:extLst/>
          </a:blip>
          <a:stretch>
            <a:fillRect/>
          </a:stretch>
        </p:blipFill>
        <p:spPr>
          <a:xfrm>
            <a:off x="13534234" y="1694874"/>
            <a:ext cx="15481817" cy="10326252"/>
          </a:xfrm>
          <a:prstGeom prst="rect">
            <a:avLst/>
          </a:prstGeom>
          <a:ln w="12700">
            <a:miter lim="400000"/>
          </a:ln>
        </p:spPr>
      </p:pic>
      <p:sp>
        <p:nvSpPr>
          <p:cNvPr id="37" name="Line"/>
          <p:cNvSpPr/>
          <p:nvPr/>
        </p:nvSpPr>
        <p:spPr>
          <a:xfrm>
            <a:off x="1018492" y="3798999"/>
            <a:ext cx="5462232" cy="1"/>
          </a:xfrm>
          <a:prstGeom prst="line">
            <a:avLst/>
          </a:prstGeom>
          <a:ln w="127000">
            <a:solidFill>
              <a:srgbClr val="47979D"/>
            </a:solidFill>
            <a:miter lim="400000"/>
          </a:ln>
        </p:spPr>
        <p:txBody>
          <a:bodyPr lIns="45718" tIns="45718" rIns="45718" bIns="45718"/>
          <a:lstStyle/>
          <a:p>
            <a:pPr/>
          </a:p>
        </p:txBody>
      </p:sp>
      <p:sp>
        <p:nvSpPr>
          <p:cNvPr id="38" name="SISÄLTÖ"/>
          <p:cNvSpPr txBox="1"/>
          <p:nvPr/>
        </p:nvSpPr>
        <p:spPr>
          <a:xfrm>
            <a:off x="924583" y="1340302"/>
            <a:ext cx="6924949" cy="228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defRPr sz="11200">
                <a:latin typeface="Muli Light"/>
                <a:ea typeface="Muli Light"/>
                <a:cs typeface="Muli Light"/>
                <a:sym typeface="Muli Light"/>
              </a:defRPr>
            </a:lvl1pPr>
          </a:lstStyle>
          <a:p>
            <a:pPr/>
            <a:r>
              <a:t>SISÄLTÖ</a:t>
            </a:r>
          </a:p>
        </p:txBody>
      </p:sp>
      <p:sp>
        <p:nvSpPr>
          <p:cNvPr id="3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Photo - Vertical copy 1">
    <p:spTree>
      <p:nvGrpSpPr>
        <p:cNvPr id="1" name=""/>
        <p:cNvGrpSpPr/>
        <p:nvPr/>
      </p:nvGrpSpPr>
      <p:grpSpPr>
        <a:xfrm>
          <a:off x="0" y="0"/>
          <a:ext cx="0" cy="0"/>
          <a:chOff x="0" y="0"/>
          <a:chExt cx="0" cy="0"/>
        </a:xfrm>
      </p:grpSpPr>
      <p:sp>
        <p:nvSpPr>
          <p:cNvPr id="340" name="Rectangle"/>
          <p:cNvSpPr/>
          <p:nvPr/>
        </p:nvSpPr>
        <p:spPr>
          <a:xfrm>
            <a:off x="-73006" y="748612"/>
            <a:ext cx="24893102" cy="11757670"/>
          </a:xfrm>
          <a:prstGeom prst="rect">
            <a:avLst/>
          </a:prstGeom>
          <a:solidFill>
            <a:srgbClr val="00999E"/>
          </a:solidFill>
          <a:ln w="12700">
            <a:miter lim="400000"/>
          </a:ln>
        </p:spPr>
        <p:txBody>
          <a:bodyPr lIns="0" tIns="0" rIns="0" bIns="0" anchor="ctr"/>
          <a:lstStyle/>
          <a:p>
            <a:pPr>
              <a:defRPr sz="3200">
                <a:solidFill>
                  <a:srgbClr val="FFFFFF"/>
                </a:solidFill>
              </a:defRPr>
            </a:pPr>
          </a:p>
        </p:txBody>
      </p:sp>
      <p:sp>
        <p:nvSpPr>
          <p:cNvPr id="341" name="Body Level One…"/>
          <p:cNvSpPr txBox="1"/>
          <p:nvPr>
            <p:ph type="body" sz="quarter" idx="1"/>
          </p:nvPr>
        </p:nvSpPr>
        <p:spPr>
          <a:xfrm>
            <a:off x="1561985" y="4552950"/>
            <a:ext cx="10223502" cy="5727700"/>
          </a:xfrm>
          <a:prstGeom prst="rect">
            <a:avLst/>
          </a:prstGeom>
        </p:spPr>
        <p:txBody>
          <a:bodyPr anchor="t"/>
          <a:lstStyle>
            <a:lvl1pPr marL="0" indent="0">
              <a:spcBef>
                <a:spcPts val="0"/>
              </a:spcBef>
              <a:buSzTx/>
              <a:buNone/>
              <a:defRPr sz="5400"/>
            </a:lvl1pPr>
            <a:lvl2pPr marL="0" indent="0">
              <a:spcBef>
                <a:spcPts val="0"/>
              </a:spcBef>
              <a:buSzTx/>
              <a:buNone/>
              <a:defRPr sz="5400"/>
            </a:lvl2pPr>
            <a:lvl3pPr marL="0" indent="0">
              <a:spcBef>
                <a:spcPts val="0"/>
              </a:spcBef>
              <a:buSzTx/>
              <a:buNone/>
              <a:defRPr sz="5400"/>
            </a:lvl3pPr>
            <a:lvl4pPr marL="0" indent="0">
              <a:spcBef>
                <a:spcPts val="0"/>
              </a:spcBef>
              <a:buSzTx/>
              <a:buNone/>
              <a:defRPr sz="5400"/>
            </a:lvl4pPr>
            <a:lvl5pPr marL="0" indent="0">
              <a:spcBef>
                <a:spcPts val="0"/>
              </a:spcBef>
              <a:buSzTx/>
              <a:buNone/>
              <a:defRPr sz="5400"/>
            </a:lvl5pPr>
          </a:lstStyle>
          <a:p>
            <a:pPr/>
            <a:r>
              <a:t>Body Level One</a:t>
            </a:r>
          </a:p>
          <a:p>
            <a:pPr lvl="1"/>
            <a:r>
              <a:t>Body Level Two</a:t>
            </a:r>
          </a:p>
          <a:p>
            <a:pPr lvl="2"/>
            <a:r>
              <a:t>Body Level Three</a:t>
            </a:r>
          </a:p>
          <a:p>
            <a:pPr lvl="3"/>
            <a:r>
              <a:t>Body Level Four</a:t>
            </a:r>
          </a:p>
          <a:p>
            <a:pPr lvl="4"/>
            <a:r>
              <a:t>Body Level Five</a:t>
            </a:r>
          </a:p>
        </p:txBody>
      </p:sp>
      <p:sp>
        <p:nvSpPr>
          <p:cNvPr id="342" name="Title Text"/>
          <p:cNvSpPr txBox="1"/>
          <p:nvPr>
            <p:ph type="title"/>
          </p:nvPr>
        </p:nvSpPr>
        <p:spPr>
          <a:xfrm>
            <a:off x="1344569" y="-2102824"/>
            <a:ext cx="10223502" cy="5549903"/>
          </a:xfrm>
          <a:prstGeom prst="rect">
            <a:avLst/>
          </a:prstGeom>
        </p:spPr>
        <p:txBody>
          <a:bodyPr anchor="b"/>
          <a:lstStyle>
            <a:lvl1pPr algn="l">
              <a:defRPr sz="8400"/>
            </a:lvl1pPr>
          </a:lstStyle>
          <a:p>
            <a:pPr/>
            <a:r>
              <a:t>Title Text</a:t>
            </a:r>
          </a:p>
        </p:txBody>
      </p:sp>
      <p:sp>
        <p:nvSpPr>
          <p:cNvPr id="343" name="Rectangle"/>
          <p:cNvSpPr/>
          <p:nvPr/>
        </p:nvSpPr>
        <p:spPr>
          <a:xfrm>
            <a:off x="12641812" y="732480"/>
            <a:ext cx="11189896" cy="12251040"/>
          </a:xfrm>
          <a:prstGeom prst="rect">
            <a:avLst/>
          </a:prstGeom>
          <a:solidFill>
            <a:srgbClr val="FFFFFF"/>
          </a:solidFill>
          <a:ln w="12700">
            <a:miter lim="400000"/>
          </a:ln>
        </p:spPr>
        <p:txBody>
          <a:bodyPr lIns="0" tIns="0" rIns="0" bIns="0" anchor="ctr"/>
          <a:lstStyle/>
          <a:p>
            <a:pPr>
              <a:defRPr sz="3200">
                <a:solidFill>
                  <a:srgbClr val="FFFFFF"/>
                </a:solidFill>
              </a:defRPr>
            </a:pPr>
          </a:p>
        </p:txBody>
      </p:sp>
      <p:pic>
        <p:nvPicPr>
          <p:cNvPr id="344" name="Logo_black.png" descr="Logo_black.png"/>
          <p:cNvPicPr>
            <a:picLocks noChangeAspect="1"/>
          </p:cNvPicPr>
          <p:nvPr/>
        </p:nvPicPr>
        <p:blipFill>
          <a:blip r:embed="rId2">
            <a:extLst/>
          </a:blip>
          <a:stretch>
            <a:fillRect/>
          </a:stretch>
        </p:blipFill>
        <p:spPr>
          <a:xfrm>
            <a:off x="632991" y="12612310"/>
            <a:ext cx="2213171" cy="933778"/>
          </a:xfrm>
          <a:prstGeom prst="rect">
            <a:avLst/>
          </a:prstGeom>
          <a:ln w="12700">
            <a:miter lim="400000"/>
          </a:ln>
        </p:spPr>
      </p:pic>
      <p:sp>
        <p:nvSpPr>
          <p:cNvPr id="3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amp; Bullets">
    <p:spTree>
      <p:nvGrpSpPr>
        <p:cNvPr id="1" name=""/>
        <p:cNvGrpSpPr/>
        <p:nvPr/>
      </p:nvGrpSpPr>
      <p:grpSpPr>
        <a:xfrm>
          <a:off x="0" y="0"/>
          <a:ext cx="0" cy="0"/>
          <a:chOff x="0" y="0"/>
          <a:chExt cx="0" cy="0"/>
        </a:xfrm>
      </p:grpSpPr>
      <p:pic>
        <p:nvPicPr>
          <p:cNvPr id="352" name="Logo_black.png" descr="Logo_black.png"/>
          <p:cNvPicPr>
            <a:picLocks noChangeAspect="1"/>
          </p:cNvPicPr>
          <p:nvPr/>
        </p:nvPicPr>
        <p:blipFill>
          <a:blip r:embed="rId2">
            <a:extLst/>
          </a:blip>
          <a:stretch>
            <a:fillRect/>
          </a:stretch>
        </p:blipFill>
        <p:spPr>
          <a:xfrm>
            <a:off x="632991" y="12612310"/>
            <a:ext cx="2213171" cy="933778"/>
          </a:xfrm>
          <a:prstGeom prst="rect">
            <a:avLst/>
          </a:prstGeom>
          <a:ln w="12700">
            <a:miter lim="400000"/>
          </a:ln>
        </p:spPr>
      </p:pic>
      <p:sp>
        <p:nvSpPr>
          <p:cNvPr id="353" name="Title Text"/>
          <p:cNvSpPr txBox="1"/>
          <p:nvPr>
            <p:ph type="title"/>
          </p:nvPr>
        </p:nvSpPr>
        <p:spPr>
          <a:prstGeom prst="rect">
            <a:avLst/>
          </a:prstGeom>
        </p:spPr>
        <p:txBody>
          <a:bodyPr/>
          <a:lstStyle>
            <a:lvl1pPr>
              <a:defRPr>
                <a:latin typeface="Muli"/>
                <a:ea typeface="Muli"/>
                <a:cs typeface="Muli"/>
                <a:sym typeface="Muli"/>
              </a:defRPr>
            </a:lvl1pPr>
          </a:lstStyle>
          <a:p>
            <a:pPr/>
            <a:r>
              <a:t>Title Text</a:t>
            </a:r>
          </a:p>
        </p:txBody>
      </p:sp>
      <p:sp>
        <p:nvSpPr>
          <p:cNvPr id="354" name="Body Level One…"/>
          <p:cNvSpPr txBox="1"/>
          <p:nvPr>
            <p:ph type="body" idx="1"/>
          </p:nvPr>
        </p:nvSpPr>
        <p:spPr>
          <a:prstGeom prst="rect">
            <a:avLst/>
          </a:prstGeom>
        </p:spPr>
        <p:txBody>
          <a:bodyPr/>
          <a:lstStyle>
            <a:lvl1pPr>
              <a:defRPr>
                <a:latin typeface="Muli"/>
                <a:ea typeface="Muli"/>
                <a:cs typeface="Muli"/>
                <a:sym typeface="Muli"/>
              </a:defRPr>
            </a:lvl1pPr>
            <a:lvl2pPr>
              <a:defRPr>
                <a:latin typeface="Muli"/>
                <a:ea typeface="Muli"/>
                <a:cs typeface="Muli"/>
                <a:sym typeface="Muli"/>
              </a:defRPr>
            </a:lvl2pPr>
            <a:lvl3pPr>
              <a:defRPr>
                <a:latin typeface="Muli"/>
                <a:ea typeface="Muli"/>
                <a:cs typeface="Muli"/>
                <a:sym typeface="Muli"/>
              </a:defRPr>
            </a:lvl3pPr>
            <a:lvl4pPr>
              <a:defRPr>
                <a:latin typeface="Muli"/>
                <a:ea typeface="Muli"/>
                <a:cs typeface="Muli"/>
                <a:sym typeface="Muli"/>
              </a:defRPr>
            </a:lvl4pPr>
            <a:lvl5pPr>
              <a:defRPr>
                <a:latin typeface="Muli"/>
                <a:ea typeface="Muli"/>
                <a:cs typeface="Muli"/>
                <a:sym typeface="Muli"/>
              </a:defRPr>
            </a:lvl5pPr>
          </a:lstStyle>
          <a:p>
            <a:pPr/>
            <a:r>
              <a:t>Body Level One</a:t>
            </a:r>
          </a:p>
          <a:p>
            <a:pPr lvl="1"/>
            <a:r>
              <a:t>Body Level Two</a:t>
            </a:r>
          </a:p>
          <a:p>
            <a:pPr lvl="2"/>
            <a:r>
              <a:t>Body Level Three</a:t>
            </a:r>
          </a:p>
          <a:p>
            <a:pPr lvl="3"/>
            <a:r>
              <a:t>Body Level Four</a:t>
            </a:r>
          </a:p>
          <a:p>
            <a:pPr lvl="4"/>
            <a:r>
              <a:t>Body Level Five</a:t>
            </a:r>
          </a:p>
        </p:txBody>
      </p:sp>
      <p:sp>
        <p:nvSpPr>
          <p:cNvPr id="355" name="#"/>
          <p:cNvSpPr txBox="1"/>
          <p:nvPr/>
        </p:nvSpPr>
        <p:spPr>
          <a:xfrm>
            <a:off x="380922" y="12628383"/>
            <a:ext cx="355754" cy="952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900">
                <a:latin typeface="Avenir Next Condensed Medium"/>
                <a:ea typeface="Avenir Next Condensed Medium"/>
                <a:cs typeface="Avenir Next Condensed Medium"/>
                <a:sym typeface="Avenir Next Condensed Medium"/>
              </a:defRPr>
            </a:lvl1pPr>
          </a:lstStyle>
          <a:p>
            <a:pPr/>
            <a:r>
              <a:t>#</a:t>
            </a:r>
          </a:p>
        </p:txBody>
      </p:sp>
      <p:sp>
        <p:nvSpPr>
          <p:cNvPr id="3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Title, Bullets &amp; Photo">
    <p:spTree>
      <p:nvGrpSpPr>
        <p:cNvPr id="1" name=""/>
        <p:cNvGrpSpPr/>
        <p:nvPr/>
      </p:nvGrpSpPr>
      <p:grpSpPr>
        <a:xfrm>
          <a:off x="0" y="0"/>
          <a:ext cx="0" cy="0"/>
          <a:chOff x="0" y="0"/>
          <a:chExt cx="0" cy="0"/>
        </a:xfrm>
      </p:grpSpPr>
      <p:sp>
        <p:nvSpPr>
          <p:cNvPr id="363" name="Title Text"/>
          <p:cNvSpPr txBox="1"/>
          <p:nvPr>
            <p:ph type="title"/>
          </p:nvPr>
        </p:nvSpPr>
        <p:spPr>
          <a:prstGeom prst="rect">
            <a:avLst/>
          </a:prstGeom>
        </p:spPr>
        <p:txBody>
          <a:bodyPr/>
          <a:lstStyle>
            <a:lvl1pPr>
              <a:defRPr>
                <a:latin typeface="Muli"/>
                <a:ea typeface="Muli"/>
                <a:cs typeface="Muli"/>
                <a:sym typeface="Muli"/>
              </a:defRPr>
            </a:lvl1pPr>
          </a:lstStyle>
          <a:p>
            <a:pPr/>
            <a:r>
              <a:t>Title Text</a:t>
            </a:r>
          </a:p>
        </p:txBody>
      </p:sp>
      <p:sp>
        <p:nvSpPr>
          <p:cNvPr id="364" name="Body Level One…"/>
          <p:cNvSpPr txBox="1"/>
          <p:nvPr>
            <p:ph type="body" sz="half" idx="1"/>
          </p:nvPr>
        </p:nvSpPr>
        <p:spPr>
          <a:xfrm>
            <a:off x="1689100" y="3149600"/>
            <a:ext cx="10223500" cy="9296400"/>
          </a:xfrm>
          <a:prstGeom prst="rect">
            <a:avLst/>
          </a:prstGeom>
        </p:spPr>
        <p:txBody>
          <a:bodyPr/>
          <a:lstStyle>
            <a:lvl1pPr marL="558800" indent="-558800">
              <a:spcBef>
                <a:spcPts val="4500"/>
              </a:spcBef>
              <a:defRPr sz="3800">
                <a:latin typeface="Muli"/>
                <a:ea typeface="Muli"/>
                <a:cs typeface="Muli"/>
                <a:sym typeface="Muli"/>
              </a:defRPr>
            </a:lvl1pPr>
            <a:lvl2pPr marL="1117600" indent="-558800">
              <a:spcBef>
                <a:spcPts val="4500"/>
              </a:spcBef>
              <a:defRPr sz="3800">
                <a:latin typeface="Muli"/>
                <a:ea typeface="Muli"/>
                <a:cs typeface="Muli"/>
                <a:sym typeface="Muli"/>
              </a:defRPr>
            </a:lvl2pPr>
            <a:lvl3pPr marL="1676400" indent="-558800">
              <a:spcBef>
                <a:spcPts val="4500"/>
              </a:spcBef>
              <a:defRPr sz="3800">
                <a:latin typeface="Muli"/>
                <a:ea typeface="Muli"/>
                <a:cs typeface="Muli"/>
                <a:sym typeface="Muli"/>
              </a:defRPr>
            </a:lvl3pPr>
            <a:lvl4pPr marL="2235200" indent="-558800">
              <a:spcBef>
                <a:spcPts val="4500"/>
              </a:spcBef>
              <a:defRPr sz="3800">
                <a:latin typeface="Muli"/>
                <a:ea typeface="Muli"/>
                <a:cs typeface="Muli"/>
                <a:sym typeface="Muli"/>
              </a:defRPr>
            </a:lvl4pPr>
            <a:lvl5pPr marL="2794000" indent="-558800">
              <a:spcBef>
                <a:spcPts val="4500"/>
              </a:spcBef>
              <a:defRPr sz="3800">
                <a:latin typeface="Muli"/>
                <a:ea typeface="Muli"/>
                <a:cs typeface="Muli"/>
                <a:sym typeface="Muli"/>
              </a:defRPr>
            </a:lvl5pPr>
          </a:lstStyle>
          <a:p>
            <a:pPr/>
            <a:r>
              <a:t>Body Level One</a:t>
            </a:r>
          </a:p>
          <a:p>
            <a:pPr lvl="1"/>
            <a:r>
              <a:t>Body Level Two</a:t>
            </a:r>
          </a:p>
          <a:p>
            <a:pPr lvl="2"/>
            <a:r>
              <a:t>Body Level Three</a:t>
            </a:r>
          </a:p>
          <a:p>
            <a:pPr lvl="3"/>
            <a:r>
              <a:t>Body Level Four</a:t>
            </a:r>
          </a:p>
          <a:p>
            <a:pPr lvl="4"/>
            <a:r>
              <a:t>Body Level Five</a:t>
            </a:r>
          </a:p>
        </p:txBody>
      </p:sp>
      <p:sp>
        <p:nvSpPr>
          <p:cNvPr id="365" name="Flumenia"/>
          <p:cNvSpPr txBox="1"/>
          <p:nvPr/>
        </p:nvSpPr>
        <p:spPr>
          <a:xfrm>
            <a:off x="597215" y="873870"/>
            <a:ext cx="9266803" cy="622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algn="l" defTabSz="1365469">
              <a:lnSpc>
                <a:spcPct val="120000"/>
              </a:lnSpc>
              <a:defRPr b="1" spc="-56" sz="2800">
                <a:solidFill>
                  <a:srgbClr val="47979D"/>
                </a:solidFill>
                <a:latin typeface="Muli"/>
                <a:ea typeface="Muli"/>
                <a:cs typeface="Muli"/>
                <a:sym typeface="Muli"/>
              </a:defRPr>
            </a:lvl1pPr>
          </a:lstStyle>
          <a:p>
            <a:pPr/>
            <a:r>
              <a:t>Flumenia</a:t>
            </a:r>
          </a:p>
        </p:txBody>
      </p:sp>
      <p:sp>
        <p:nvSpPr>
          <p:cNvPr id="3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äliotsikko 1">
    <p:spTree>
      <p:nvGrpSpPr>
        <p:cNvPr id="1" name=""/>
        <p:cNvGrpSpPr/>
        <p:nvPr/>
      </p:nvGrpSpPr>
      <p:grpSpPr>
        <a:xfrm>
          <a:off x="0" y="0"/>
          <a:ext cx="0" cy="0"/>
          <a:chOff x="0" y="0"/>
          <a:chExt cx="0" cy="0"/>
        </a:xfrm>
      </p:grpSpPr>
      <p:sp>
        <p:nvSpPr>
          <p:cNvPr id="373" name="Rectangle"/>
          <p:cNvSpPr/>
          <p:nvPr/>
        </p:nvSpPr>
        <p:spPr>
          <a:xfrm>
            <a:off x="-73005" y="-20791"/>
            <a:ext cx="24530010" cy="13757583"/>
          </a:xfrm>
          <a:prstGeom prst="rect">
            <a:avLst/>
          </a:prstGeom>
          <a:solidFill>
            <a:srgbClr val="00999E"/>
          </a:solidFill>
          <a:ln w="12700">
            <a:miter lim="400000"/>
          </a:ln>
        </p:spPr>
        <p:txBody>
          <a:bodyPr lIns="0" tIns="0" rIns="0" bIns="0" anchor="ctr"/>
          <a:lstStyle/>
          <a:p>
            <a:pPr>
              <a:defRPr sz="3200">
                <a:solidFill>
                  <a:srgbClr val="FFFFFF"/>
                </a:solidFill>
              </a:defRPr>
            </a:pPr>
          </a:p>
        </p:txBody>
      </p:sp>
      <p:pic>
        <p:nvPicPr>
          <p:cNvPr id="374" name="Image" descr="Image"/>
          <p:cNvPicPr>
            <a:picLocks noChangeAspect="1"/>
          </p:cNvPicPr>
          <p:nvPr/>
        </p:nvPicPr>
        <p:blipFill>
          <a:blip r:embed="rId2">
            <a:alphaModFix amt="18049"/>
            <a:extLst/>
          </a:blip>
          <a:stretch>
            <a:fillRect/>
          </a:stretch>
        </p:blipFill>
        <p:spPr>
          <a:xfrm>
            <a:off x="19564430" y="7040199"/>
            <a:ext cx="4817604" cy="6657796"/>
          </a:xfrm>
          <a:prstGeom prst="rect">
            <a:avLst/>
          </a:prstGeom>
          <a:ln w="12700">
            <a:miter lim="400000"/>
          </a:ln>
        </p:spPr>
      </p:pic>
      <p:sp>
        <p:nvSpPr>
          <p:cNvPr id="375" name="#flumenia |  @flumenia"/>
          <p:cNvSpPr txBox="1"/>
          <p:nvPr/>
        </p:nvSpPr>
        <p:spPr>
          <a:xfrm>
            <a:off x="234912" y="785933"/>
            <a:ext cx="7147215" cy="927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2438338">
              <a:lnSpc>
                <a:spcPct val="120000"/>
              </a:lnSpc>
              <a:defRPr b="1" spc="-88" sz="4400">
                <a:solidFill>
                  <a:srgbClr val="FFFFFF"/>
                </a:solidFill>
                <a:latin typeface="Muli"/>
                <a:ea typeface="Muli"/>
                <a:cs typeface="Muli"/>
                <a:sym typeface="Muli"/>
              </a:defRPr>
            </a:lvl1pPr>
          </a:lstStyle>
          <a:p>
            <a:pPr/>
            <a:r>
              <a:t>#flumenia |  @flumenia</a:t>
            </a:r>
          </a:p>
        </p:txBody>
      </p:sp>
      <p:sp>
        <p:nvSpPr>
          <p:cNvPr id="3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Väliotsikko 1">
    <p:spTree>
      <p:nvGrpSpPr>
        <p:cNvPr id="1" name=""/>
        <p:cNvGrpSpPr/>
        <p:nvPr/>
      </p:nvGrpSpPr>
      <p:grpSpPr>
        <a:xfrm>
          <a:off x="0" y="0"/>
          <a:ext cx="0" cy="0"/>
          <a:chOff x="0" y="0"/>
          <a:chExt cx="0" cy="0"/>
        </a:xfrm>
      </p:grpSpPr>
      <p:sp>
        <p:nvSpPr>
          <p:cNvPr id="46" name="Rectangle"/>
          <p:cNvSpPr/>
          <p:nvPr/>
        </p:nvSpPr>
        <p:spPr>
          <a:xfrm>
            <a:off x="-73005" y="-20791"/>
            <a:ext cx="24530010" cy="13757584"/>
          </a:xfrm>
          <a:prstGeom prst="rect">
            <a:avLst/>
          </a:prstGeom>
          <a:solidFill>
            <a:srgbClr val="00999E"/>
          </a:solidFill>
          <a:ln w="12700">
            <a:miter lim="400000"/>
          </a:ln>
        </p:spPr>
        <p:txBody>
          <a:bodyPr lIns="0" tIns="0" rIns="0" bIns="0" anchor="ctr"/>
          <a:lstStyle/>
          <a:p>
            <a:pPr>
              <a:defRPr sz="3200">
                <a:solidFill>
                  <a:srgbClr val="FFFFFF"/>
                </a:solidFill>
              </a:defRPr>
            </a:pPr>
          </a:p>
        </p:txBody>
      </p:sp>
      <p:pic>
        <p:nvPicPr>
          <p:cNvPr id="47" name="Image" descr="Image"/>
          <p:cNvPicPr>
            <a:picLocks noChangeAspect="1"/>
          </p:cNvPicPr>
          <p:nvPr/>
        </p:nvPicPr>
        <p:blipFill>
          <a:blip r:embed="rId2">
            <a:extLst/>
          </a:blip>
          <a:stretch>
            <a:fillRect/>
          </a:stretch>
        </p:blipFill>
        <p:spPr>
          <a:xfrm>
            <a:off x="1622742" y="1421614"/>
            <a:ext cx="2507222" cy="770319"/>
          </a:xfrm>
          <a:prstGeom prst="rect">
            <a:avLst/>
          </a:prstGeom>
          <a:ln w="12700">
            <a:miter lim="400000"/>
          </a:ln>
        </p:spPr>
      </p:pic>
      <p:pic>
        <p:nvPicPr>
          <p:cNvPr id="48" name="Image" descr="Image"/>
          <p:cNvPicPr>
            <a:picLocks noChangeAspect="1"/>
          </p:cNvPicPr>
          <p:nvPr/>
        </p:nvPicPr>
        <p:blipFill>
          <a:blip r:embed="rId3">
            <a:alphaModFix amt="18049"/>
            <a:extLst/>
          </a:blip>
          <a:stretch>
            <a:fillRect/>
          </a:stretch>
        </p:blipFill>
        <p:spPr>
          <a:xfrm>
            <a:off x="19564430" y="7040198"/>
            <a:ext cx="4817605" cy="6657797"/>
          </a:xfrm>
          <a:prstGeom prst="rect">
            <a:avLst/>
          </a:prstGeom>
          <a:ln w="12700">
            <a:miter lim="400000"/>
          </a:ln>
        </p:spPr>
      </p:pic>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Referenssi">
    <p:spTree>
      <p:nvGrpSpPr>
        <p:cNvPr id="1" name=""/>
        <p:cNvGrpSpPr/>
        <p:nvPr/>
      </p:nvGrpSpPr>
      <p:grpSpPr>
        <a:xfrm>
          <a:off x="0" y="0"/>
          <a:ext cx="0" cy="0"/>
          <a:chOff x="0" y="0"/>
          <a:chExt cx="0" cy="0"/>
        </a:xfrm>
      </p:grpSpPr>
      <p:sp>
        <p:nvSpPr>
          <p:cNvPr id="56" name="Rectangle"/>
          <p:cNvSpPr/>
          <p:nvPr/>
        </p:nvSpPr>
        <p:spPr>
          <a:xfrm>
            <a:off x="-73005" y="-20791"/>
            <a:ext cx="24530010" cy="13757584"/>
          </a:xfrm>
          <a:prstGeom prst="rect">
            <a:avLst/>
          </a:prstGeom>
          <a:solidFill>
            <a:srgbClr val="00999E"/>
          </a:solidFill>
          <a:ln w="12700">
            <a:miter lim="400000"/>
          </a:ln>
        </p:spPr>
        <p:txBody>
          <a:bodyPr lIns="0" tIns="0" rIns="0" bIns="0" anchor="ctr"/>
          <a:lstStyle/>
          <a:p>
            <a:pPr>
              <a:defRPr sz="3200">
                <a:solidFill>
                  <a:srgbClr val="FFFFFF"/>
                </a:solidFill>
              </a:defRPr>
            </a:pPr>
          </a:p>
        </p:txBody>
      </p:sp>
      <p:pic>
        <p:nvPicPr>
          <p:cNvPr id="57" name="Image" descr="Image"/>
          <p:cNvPicPr>
            <a:picLocks noChangeAspect="1"/>
          </p:cNvPicPr>
          <p:nvPr/>
        </p:nvPicPr>
        <p:blipFill>
          <a:blip r:embed="rId2">
            <a:extLst/>
          </a:blip>
          <a:stretch>
            <a:fillRect/>
          </a:stretch>
        </p:blipFill>
        <p:spPr>
          <a:xfrm>
            <a:off x="10938388" y="1234404"/>
            <a:ext cx="2507224" cy="770319"/>
          </a:xfrm>
          <a:prstGeom prst="rect">
            <a:avLst/>
          </a:prstGeom>
          <a:ln w="12700">
            <a:miter lim="400000"/>
          </a:ln>
        </p:spPr>
      </p:pic>
      <p:pic>
        <p:nvPicPr>
          <p:cNvPr id="58" name="Image" descr="Image"/>
          <p:cNvPicPr>
            <a:picLocks noChangeAspect="1"/>
          </p:cNvPicPr>
          <p:nvPr/>
        </p:nvPicPr>
        <p:blipFill>
          <a:blip r:embed="rId3">
            <a:alphaModFix amt="18049"/>
            <a:extLst/>
          </a:blip>
          <a:stretch>
            <a:fillRect/>
          </a:stretch>
        </p:blipFill>
        <p:spPr>
          <a:xfrm>
            <a:off x="19564430" y="7040198"/>
            <a:ext cx="4817605" cy="6657797"/>
          </a:xfrm>
          <a:prstGeom prst="rect">
            <a:avLst/>
          </a:prstGeom>
          <a:ln w="12700">
            <a:miter lim="400000"/>
          </a:ln>
        </p:spPr>
      </p:pic>
      <p:sp>
        <p:nvSpPr>
          <p:cNvPr id="59" name="FLUMENIAAN LUOTTAVAT"/>
          <p:cNvSpPr txBox="1"/>
          <p:nvPr/>
        </p:nvSpPr>
        <p:spPr>
          <a:xfrm>
            <a:off x="5676900" y="4635500"/>
            <a:ext cx="13164581" cy="385101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defTabSz="1170402">
              <a:lnSpc>
                <a:spcPct val="80000"/>
              </a:lnSpc>
              <a:defRPr spc="-199" sz="10900">
                <a:solidFill>
                  <a:srgbClr val="FFFFFF"/>
                </a:solidFill>
                <a:latin typeface="Muli SemiBold"/>
                <a:ea typeface="Muli SemiBold"/>
                <a:cs typeface="Muli SemiBold"/>
                <a:sym typeface="Muli SemiBold"/>
              </a:defRPr>
            </a:lvl1pPr>
          </a:lstStyle>
          <a:p>
            <a:pPr/>
            <a:r>
              <a:t>FLUMENIAAN LUOTTAVAT</a:t>
            </a:r>
          </a:p>
        </p:txBody>
      </p:sp>
      <p:sp>
        <p:nvSpPr>
          <p:cNvPr id="6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Referenssi white">
    <p:spTree>
      <p:nvGrpSpPr>
        <p:cNvPr id="1" name=""/>
        <p:cNvGrpSpPr/>
        <p:nvPr/>
      </p:nvGrpSpPr>
      <p:grpSpPr>
        <a:xfrm>
          <a:off x="0" y="0"/>
          <a:ext cx="0" cy="0"/>
          <a:chOff x="0" y="0"/>
          <a:chExt cx="0" cy="0"/>
        </a:xfrm>
      </p:grpSpPr>
      <p:pic>
        <p:nvPicPr>
          <p:cNvPr id="67" name="Image" descr="Image"/>
          <p:cNvPicPr>
            <a:picLocks noChangeAspect="1"/>
          </p:cNvPicPr>
          <p:nvPr/>
        </p:nvPicPr>
        <p:blipFill>
          <a:blip r:embed="rId2">
            <a:extLst/>
          </a:blip>
          <a:stretch>
            <a:fillRect/>
          </a:stretch>
        </p:blipFill>
        <p:spPr>
          <a:xfrm>
            <a:off x="10938388" y="1234404"/>
            <a:ext cx="2507224" cy="770319"/>
          </a:xfrm>
          <a:prstGeom prst="rect">
            <a:avLst/>
          </a:prstGeom>
          <a:ln w="12700">
            <a:miter lim="400000"/>
          </a:ln>
        </p:spPr>
      </p:pic>
      <p:pic>
        <p:nvPicPr>
          <p:cNvPr id="68" name="Image" descr="Image"/>
          <p:cNvPicPr>
            <a:picLocks noChangeAspect="1"/>
          </p:cNvPicPr>
          <p:nvPr/>
        </p:nvPicPr>
        <p:blipFill>
          <a:blip r:embed="rId3">
            <a:alphaModFix amt="18049"/>
            <a:extLst/>
          </a:blip>
          <a:stretch>
            <a:fillRect/>
          </a:stretch>
        </p:blipFill>
        <p:spPr>
          <a:xfrm>
            <a:off x="19564430" y="7040198"/>
            <a:ext cx="4817605" cy="6657797"/>
          </a:xfrm>
          <a:prstGeom prst="rect">
            <a:avLst/>
          </a:prstGeom>
          <a:ln w="12700">
            <a:miter lim="400000"/>
          </a:ln>
        </p:spPr>
      </p:pic>
      <p:sp>
        <p:nvSpPr>
          <p:cNvPr id="69" name="FLUMENIAAN LUOTTAVAT"/>
          <p:cNvSpPr txBox="1"/>
          <p:nvPr/>
        </p:nvSpPr>
        <p:spPr>
          <a:xfrm>
            <a:off x="6063882" y="3064649"/>
            <a:ext cx="13164584" cy="38510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defTabSz="1170402">
              <a:lnSpc>
                <a:spcPct val="80000"/>
              </a:lnSpc>
              <a:defRPr spc="-199" sz="10900">
                <a:solidFill>
                  <a:srgbClr val="FFFFFF"/>
                </a:solidFill>
                <a:latin typeface="Muli SemiBold"/>
                <a:ea typeface="Muli SemiBold"/>
                <a:cs typeface="Muli SemiBold"/>
                <a:sym typeface="Muli SemiBold"/>
              </a:defRPr>
            </a:lvl1pPr>
          </a:lstStyle>
          <a:p>
            <a:pPr/>
            <a:r>
              <a:t>FLUMENIAAN LUOTTAVAT</a:t>
            </a:r>
          </a:p>
        </p:txBody>
      </p:sp>
      <p:pic>
        <p:nvPicPr>
          <p:cNvPr id="70" name="Image" descr="Image"/>
          <p:cNvPicPr>
            <a:picLocks noChangeAspect="1"/>
          </p:cNvPicPr>
          <p:nvPr/>
        </p:nvPicPr>
        <p:blipFill>
          <a:blip r:embed="rId4">
            <a:extLst/>
          </a:blip>
          <a:stretch>
            <a:fillRect/>
          </a:stretch>
        </p:blipFill>
        <p:spPr>
          <a:xfrm>
            <a:off x="10405267" y="-32292"/>
            <a:ext cx="3573467" cy="3573466"/>
          </a:xfrm>
          <a:prstGeom prst="rect">
            <a:avLst/>
          </a:prstGeom>
          <a:ln w="12700">
            <a:miter lim="400000"/>
          </a:ln>
        </p:spPr>
      </p:pic>
      <p:pic>
        <p:nvPicPr>
          <p:cNvPr id="71" name="Image" descr="Image"/>
          <p:cNvPicPr>
            <a:picLocks noChangeAspect="1"/>
          </p:cNvPicPr>
          <p:nvPr/>
        </p:nvPicPr>
        <p:blipFill>
          <a:blip r:embed="rId2">
            <a:extLst/>
          </a:blip>
          <a:stretch>
            <a:fillRect/>
          </a:stretch>
        </p:blipFill>
        <p:spPr>
          <a:xfrm>
            <a:off x="10999917" y="1421614"/>
            <a:ext cx="2507223" cy="770319"/>
          </a:xfrm>
          <a:prstGeom prst="rect">
            <a:avLst/>
          </a:prstGeom>
          <a:ln w="12700">
            <a:miter lim="400000"/>
          </a:ln>
        </p:spPr>
      </p:pic>
      <p:sp>
        <p:nvSpPr>
          <p:cNvPr id="72" name="FLUMENIAAN LUOTTAVAT"/>
          <p:cNvSpPr txBox="1"/>
          <p:nvPr/>
        </p:nvSpPr>
        <p:spPr>
          <a:xfrm>
            <a:off x="5671237" y="4639450"/>
            <a:ext cx="13164584" cy="38510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defTabSz="1170402">
              <a:lnSpc>
                <a:spcPct val="80000"/>
              </a:lnSpc>
              <a:defRPr spc="-199" sz="10900">
                <a:latin typeface="Muli SemiBold"/>
                <a:ea typeface="Muli SemiBold"/>
                <a:cs typeface="Muli SemiBold"/>
                <a:sym typeface="Muli SemiBold"/>
              </a:defRPr>
            </a:lvl1pPr>
          </a:lstStyle>
          <a:p>
            <a:pPr/>
            <a:r>
              <a:t>FLUMENIAAN LUOTTAVAT</a:t>
            </a:r>
          </a:p>
        </p:txBody>
      </p:sp>
      <p:sp>
        <p:nvSpPr>
          <p:cNvPr id="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Referenssi copy">
    <p:spTree>
      <p:nvGrpSpPr>
        <p:cNvPr id="1" name=""/>
        <p:cNvGrpSpPr/>
        <p:nvPr/>
      </p:nvGrpSpPr>
      <p:grpSpPr>
        <a:xfrm>
          <a:off x="0" y="0"/>
          <a:ext cx="0" cy="0"/>
          <a:chOff x="0" y="0"/>
          <a:chExt cx="0" cy="0"/>
        </a:xfrm>
      </p:grpSpPr>
      <p:sp>
        <p:nvSpPr>
          <p:cNvPr id="80" name="Rectangle"/>
          <p:cNvSpPr/>
          <p:nvPr/>
        </p:nvSpPr>
        <p:spPr>
          <a:xfrm>
            <a:off x="-73005" y="-20791"/>
            <a:ext cx="24530010" cy="13757584"/>
          </a:xfrm>
          <a:prstGeom prst="rect">
            <a:avLst/>
          </a:prstGeom>
          <a:solidFill>
            <a:srgbClr val="00999E"/>
          </a:solidFill>
          <a:ln w="12700">
            <a:miter lim="400000"/>
          </a:ln>
        </p:spPr>
        <p:txBody>
          <a:bodyPr lIns="0" tIns="0" rIns="0" bIns="0" anchor="ctr"/>
          <a:lstStyle/>
          <a:p>
            <a:pPr>
              <a:defRPr sz="3200">
                <a:solidFill>
                  <a:srgbClr val="FFFFFF"/>
                </a:solidFill>
              </a:defRPr>
            </a:pPr>
          </a:p>
        </p:txBody>
      </p:sp>
      <p:pic>
        <p:nvPicPr>
          <p:cNvPr id="81" name="Image" descr="Image"/>
          <p:cNvPicPr>
            <a:picLocks noChangeAspect="1"/>
          </p:cNvPicPr>
          <p:nvPr/>
        </p:nvPicPr>
        <p:blipFill>
          <a:blip r:embed="rId2">
            <a:extLst/>
          </a:blip>
          <a:stretch>
            <a:fillRect/>
          </a:stretch>
        </p:blipFill>
        <p:spPr>
          <a:xfrm>
            <a:off x="10938388" y="1234404"/>
            <a:ext cx="2507224" cy="770319"/>
          </a:xfrm>
          <a:prstGeom prst="rect">
            <a:avLst/>
          </a:prstGeom>
          <a:ln w="12700">
            <a:miter lim="400000"/>
          </a:ln>
        </p:spPr>
      </p:pic>
      <p:pic>
        <p:nvPicPr>
          <p:cNvPr id="82" name="Image" descr="Image"/>
          <p:cNvPicPr>
            <a:picLocks noChangeAspect="1"/>
          </p:cNvPicPr>
          <p:nvPr/>
        </p:nvPicPr>
        <p:blipFill>
          <a:blip r:embed="rId3">
            <a:alphaModFix amt="18049"/>
            <a:extLst/>
          </a:blip>
          <a:stretch>
            <a:fillRect/>
          </a:stretch>
        </p:blipFill>
        <p:spPr>
          <a:xfrm>
            <a:off x="19564430" y="7040198"/>
            <a:ext cx="4817605" cy="6657797"/>
          </a:xfrm>
          <a:prstGeom prst="rect">
            <a:avLst/>
          </a:prstGeom>
          <a:ln w="12700">
            <a:miter lim="400000"/>
          </a:ln>
        </p:spPr>
      </p:pic>
      <p:sp>
        <p:nvSpPr>
          <p:cNvPr id="8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Esittely">
    <p:spTree>
      <p:nvGrpSpPr>
        <p:cNvPr id="1" name=""/>
        <p:cNvGrpSpPr/>
        <p:nvPr/>
      </p:nvGrpSpPr>
      <p:grpSpPr>
        <a:xfrm>
          <a:off x="0" y="0"/>
          <a:ext cx="0" cy="0"/>
          <a:chOff x="0" y="0"/>
          <a:chExt cx="0" cy="0"/>
        </a:xfrm>
      </p:grpSpPr>
      <p:sp>
        <p:nvSpPr>
          <p:cNvPr id="90" name="Title Text"/>
          <p:cNvSpPr txBox="1"/>
          <p:nvPr>
            <p:ph type="title"/>
          </p:nvPr>
        </p:nvSpPr>
        <p:spPr>
          <a:xfrm>
            <a:off x="12238831" y="1155700"/>
            <a:ext cx="9046369" cy="2006600"/>
          </a:xfrm>
          <a:prstGeom prst="rect">
            <a:avLst/>
          </a:prstGeom>
        </p:spPr>
        <p:txBody>
          <a:bodyPr anchor="b"/>
          <a:lstStyle>
            <a:lvl1pPr>
              <a:defRPr>
                <a:latin typeface="Muli"/>
                <a:ea typeface="Muli"/>
                <a:cs typeface="Muli"/>
                <a:sym typeface="Muli"/>
              </a:defRPr>
            </a:lvl1pPr>
          </a:lstStyle>
          <a:p>
            <a:pPr/>
            <a:r>
              <a:t>Title Text</a:t>
            </a:r>
          </a:p>
        </p:txBody>
      </p:sp>
      <p:sp>
        <p:nvSpPr>
          <p:cNvPr id="91" name="Body Level One…"/>
          <p:cNvSpPr txBox="1"/>
          <p:nvPr>
            <p:ph type="body" sz="quarter" idx="1"/>
          </p:nvPr>
        </p:nvSpPr>
        <p:spPr>
          <a:xfrm>
            <a:off x="12238831" y="3847305"/>
            <a:ext cx="9046369" cy="4344989"/>
          </a:xfrm>
          <a:prstGeom prst="rect">
            <a:avLst/>
          </a:prstGeom>
        </p:spPr>
        <p:txBody>
          <a:bodyPr anchor="t"/>
          <a:lstStyle>
            <a:lvl1pPr marL="0" indent="0" algn="ctr">
              <a:spcBef>
                <a:spcPts val="0"/>
              </a:spcBef>
              <a:buSzTx/>
              <a:buNone/>
              <a:defRPr sz="5400">
                <a:latin typeface="Muli Light"/>
                <a:ea typeface="Muli Light"/>
                <a:cs typeface="Muli Light"/>
                <a:sym typeface="Muli Light"/>
              </a:defRPr>
            </a:lvl1pPr>
            <a:lvl2pPr marL="0" indent="0" algn="ctr">
              <a:spcBef>
                <a:spcPts val="0"/>
              </a:spcBef>
              <a:buSzTx/>
              <a:buNone/>
              <a:defRPr sz="5400">
                <a:latin typeface="Muli Light"/>
                <a:ea typeface="Muli Light"/>
                <a:cs typeface="Muli Light"/>
                <a:sym typeface="Muli Light"/>
              </a:defRPr>
            </a:lvl2pPr>
            <a:lvl3pPr marL="0" indent="0" algn="ctr">
              <a:spcBef>
                <a:spcPts val="0"/>
              </a:spcBef>
              <a:buSzTx/>
              <a:buNone/>
              <a:defRPr sz="5400">
                <a:latin typeface="Muli Light"/>
                <a:ea typeface="Muli Light"/>
                <a:cs typeface="Muli Light"/>
                <a:sym typeface="Muli Light"/>
              </a:defRPr>
            </a:lvl3pPr>
            <a:lvl4pPr marL="0" indent="0" algn="ctr">
              <a:spcBef>
                <a:spcPts val="0"/>
              </a:spcBef>
              <a:buSzTx/>
              <a:buNone/>
              <a:defRPr sz="5400">
                <a:latin typeface="Muli Light"/>
                <a:ea typeface="Muli Light"/>
                <a:cs typeface="Muli Light"/>
                <a:sym typeface="Muli Light"/>
              </a:defRPr>
            </a:lvl4pPr>
            <a:lvl5pPr marL="0" indent="0" algn="ctr">
              <a:spcBef>
                <a:spcPts val="0"/>
              </a:spcBef>
              <a:buSzTx/>
              <a:buNone/>
              <a:defRPr sz="5400">
                <a:latin typeface="Muli Light"/>
                <a:ea typeface="Muli Light"/>
                <a:cs typeface="Muli Light"/>
                <a:sym typeface="Muli Light"/>
              </a:defRPr>
            </a:lvl5pPr>
          </a:lstStyle>
          <a:p>
            <a:pPr/>
            <a:r>
              <a:t>Body Level One</a:t>
            </a:r>
          </a:p>
          <a:p>
            <a:pPr lvl="1"/>
            <a:r>
              <a:t>Body Level Two</a:t>
            </a:r>
          </a:p>
          <a:p>
            <a:pPr lvl="2"/>
            <a:r>
              <a:t>Body Level Three</a:t>
            </a:r>
          </a:p>
          <a:p>
            <a:pPr lvl="3"/>
            <a:r>
              <a:t>Body Level Four</a:t>
            </a:r>
          </a:p>
          <a:p>
            <a:pPr lvl="4"/>
            <a:r>
              <a:t>Body Level Five</a:t>
            </a:r>
          </a:p>
        </p:txBody>
      </p:sp>
      <p:sp>
        <p:nvSpPr>
          <p:cNvPr id="92" name="Rectangle"/>
          <p:cNvSpPr/>
          <p:nvPr/>
        </p:nvSpPr>
        <p:spPr>
          <a:xfrm>
            <a:off x="750985" y="742750"/>
            <a:ext cx="8591355" cy="9794976"/>
          </a:xfrm>
          <a:prstGeom prst="rect">
            <a:avLst/>
          </a:prstGeom>
          <a:solidFill>
            <a:srgbClr val="00999E"/>
          </a:solidFill>
          <a:ln w="12700">
            <a:miter lim="400000"/>
          </a:ln>
        </p:spPr>
        <p:txBody>
          <a:bodyPr lIns="0" tIns="0" rIns="0" bIns="0" anchor="ctr"/>
          <a:lstStyle/>
          <a:p>
            <a:pPr>
              <a:defRPr sz="3200">
                <a:solidFill>
                  <a:srgbClr val="FFFFFF"/>
                </a:solidFill>
              </a:defRPr>
            </a:pPr>
          </a:p>
        </p:txBody>
      </p:sp>
      <p:pic>
        <p:nvPicPr>
          <p:cNvPr id="93" name="4P3B5216 copy.jpg" descr="4P3B5216 copy.jpg"/>
          <p:cNvPicPr>
            <a:picLocks noChangeAspect="1"/>
          </p:cNvPicPr>
          <p:nvPr/>
        </p:nvPicPr>
        <p:blipFill>
          <a:blip r:embed="rId2">
            <a:extLst/>
          </a:blip>
          <a:srcRect l="5967" t="0" r="36104" b="0"/>
          <a:stretch>
            <a:fillRect/>
          </a:stretch>
        </p:blipFill>
        <p:spPr>
          <a:xfrm>
            <a:off x="1600001" y="1579165"/>
            <a:ext cx="8814159" cy="10148858"/>
          </a:xfrm>
          <a:prstGeom prst="rect">
            <a:avLst/>
          </a:prstGeom>
          <a:ln w="12700">
            <a:miter lim="400000"/>
          </a:ln>
        </p:spPr>
      </p:pic>
      <p:sp>
        <p:nvSpPr>
          <p:cNvPr id="9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flumenia">
    <p:spTree>
      <p:nvGrpSpPr>
        <p:cNvPr id="1" name=""/>
        <p:cNvGrpSpPr/>
        <p:nvPr/>
      </p:nvGrpSpPr>
      <p:grpSpPr>
        <a:xfrm>
          <a:off x="0" y="0"/>
          <a:ext cx="0" cy="0"/>
          <a:chOff x="0" y="0"/>
          <a:chExt cx="0" cy="0"/>
        </a:xfrm>
      </p:grpSpPr>
      <p:pic>
        <p:nvPicPr>
          <p:cNvPr id="101" name="digimarkkinointi_jyväskylä_Sanna_Virtanen_Flumenia.jpg" descr="digimarkkinointi_jyväskylä_Sanna_Virtanen_Flumenia.jpg"/>
          <p:cNvPicPr>
            <a:picLocks noChangeAspect="1"/>
          </p:cNvPicPr>
          <p:nvPr/>
        </p:nvPicPr>
        <p:blipFill>
          <a:blip r:embed="rId2">
            <a:extLst/>
          </a:blip>
          <a:stretch>
            <a:fillRect/>
          </a:stretch>
        </p:blipFill>
        <p:spPr>
          <a:xfrm>
            <a:off x="-320347" y="-2963504"/>
            <a:ext cx="25024695" cy="16679504"/>
          </a:xfrm>
          <a:prstGeom prst="rect">
            <a:avLst/>
          </a:prstGeom>
          <a:ln w="12700">
            <a:miter lim="400000"/>
          </a:ln>
        </p:spPr>
      </p:pic>
      <p:sp>
        <p:nvSpPr>
          <p:cNvPr id="102" name="Sanna Virtanen"/>
          <p:cNvSpPr txBox="1"/>
          <p:nvPr/>
        </p:nvSpPr>
        <p:spPr>
          <a:xfrm>
            <a:off x="1211974" y="968618"/>
            <a:ext cx="12474510" cy="1130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1" sz="5500">
                <a:solidFill>
                  <a:srgbClr val="FFFFFF"/>
                </a:solidFill>
                <a:latin typeface="Muli"/>
                <a:ea typeface="Muli"/>
                <a:cs typeface="Muli"/>
                <a:sym typeface="Muli"/>
              </a:defRPr>
            </a:lvl1pPr>
          </a:lstStyle>
          <a:p>
            <a:pPr/>
            <a:r>
              <a:t>Sanna Virtanen</a:t>
            </a:r>
          </a:p>
        </p:txBody>
      </p:sp>
      <p:sp>
        <p:nvSpPr>
          <p:cNvPr id="103" name="Digimarkkinoinnin ja sosiaalisen median asiantuntija ja kouluttaja"/>
          <p:cNvSpPr txBox="1"/>
          <p:nvPr/>
        </p:nvSpPr>
        <p:spPr>
          <a:xfrm>
            <a:off x="1188572" y="2285046"/>
            <a:ext cx="14673926" cy="7493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2438337">
              <a:lnSpc>
                <a:spcPct val="120000"/>
              </a:lnSpc>
              <a:spcBef>
                <a:spcPts val="4500"/>
              </a:spcBef>
              <a:defRPr sz="3500">
                <a:solidFill>
                  <a:srgbClr val="FFFFFF"/>
                </a:solidFill>
                <a:latin typeface="Muli"/>
                <a:ea typeface="Muli"/>
                <a:cs typeface="Muli"/>
                <a:sym typeface="Muli"/>
              </a:defRPr>
            </a:lvl1pPr>
          </a:lstStyle>
          <a:p>
            <a:pPr/>
            <a:r>
              <a:t>Digimarkkinoinnin ja sosiaalisen median asiantuntija ja kouluttaja</a:t>
            </a:r>
          </a:p>
        </p:txBody>
      </p:sp>
      <p:sp>
        <p:nvSpPr>
          <p:cNvPr id="104" name="Line"/>
          <p:cNvSpPr/>
          <p:nvPr/>
        </p:nvSpPr>
        <p:spPr>
          <a:xfrm>
            <a:off x="1299307" y="3495094"/>
            <a:ext cx="5422909" cy="1"/>
          </a:xfrm>
          <a:prstGeom prst="line">
            <a:avLst/>
          </a:prstGeom>
          <a:ln w="127000">
            <a:solidFill>
              <a:srgbClr val="47979D"/>
            </a:solidFill>
            <a:miter lim="400000"/>
          </a:ln>
        </p:spPr>
        <p:txBody>
          <a:bodyPr lIns="45718" tIns="45718" rIns="45718" bIns="45718"/>
          <a:lstStyle/>
          <a:p>
            <a:pPr/>
          </a:p>
        </p:txBody>
      </p:sp>
      <p:sp>
        <p:nvSpPr>
          <p:cNvPr id="105" name="Digitaalinen markkinointi vaatii uudenlaista tapaa toimia sekä tuottaa sisältöä. Haluan tuottaa osaamisellani tuloksia, joita ei mitata vain klikkauksilla ja näytöillä vaan aidosti liiketoimintaan vaikuttavilla ja mitattavilla toimenpiteillä. Opimme uutt"/>
          <p:cNvSpPr txBox="1"/>
          <p:nvPr/>
        </p:nvSpPr>
        <p:spPr>
          <a:xfrm>
            <a:off x="1232533" y="3858694"/>
            <a:ext cx="12058975" cy="8229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sz="2700">
                <a:solidFill>
                  <a:srgbClr val="FFFFFF"/>
                </a:solidFill>
                <a:latin typeface="Muli Light"/>
                <a:ea typeface="Muli Light"/>
                <a:cs typeface="Muli Light"/>
                <a:sym typeface="Muli Light"/>
              </a:defRPr>
            </a:pPr>
          </a:p>
          <a:p>
            <a:pPr algn="l">
              <a:defRPr sz="2700">
                <a:solidFill>
                  <a:srgbClr val="FFFFFF"/>
                </a:solidFill>
                <a:latin typeface="Muli Light"/>
                <a:ea typeface="Muli Light"/>
                <a:cs typeface="Muli Light"/>
                <a:sym typeface="Muli Light"/>
              </a:defRPr>
            </a:pPr>
            <a:r>
              <a:t>Digitaalinen markkinointi vaatii uudenlaista tapaa toimia sekä tuottaa sisältöä. Haluan tuottaa osaamisellani tuloksia, joita ei mitata vain klikkauksilla ja näytöillä vaan aidosti liiketoimintaan vaikuttavilla ja mitattavilla toimenpiteillä. Opimme uutta ja nostamme yhdessä markkinointisi uudelle tasolle – tavoitteellisuudella, tuloksilla ja sisällöillä.</a:t>
            </a:r>
            <a:br/>
          </a:p>
          <a:p>
            <a:pPr algn="l">
              <a:defRPr sz="2700">
                <a:solidFill>
                  <a:srgbClr val="FFFFFF"/>
                </a:solidFill>
                <a:latin typeface="Muli Light"/>
                <a:ea typeface="Muli Light"/>
                <a:cs typeface="Muli Light"/>
                <a:sym typeface="Muli Light"/>
              </a:defRPr>
            </a:pPr>
            <a:r>
              <a:t>Voimme hyödyntää verkostostani löytyviä osaajia myös brändin uudistamiseen, verkkosivuston ja markkinointimateriaalien toteuttamiseen.</a:t>
            </a:r>
          </a:p>
          <a:p>
            <a:pPr algn="l">
              <a:defRPr sz="2700">
                <a:solidFill>
                  <a:srgbClr val="FFFFFF"/>
                </a:solidFill>
                <a:latin typeface="Muli Light"/>
                <a:ea typeface="Muli Light"/>
                <a:cs typeface="Muli Light"/>
                <a:sym typeface="Muli Light"/>
              </a:defRPr>
            </a:pPr>
            <a:br/>
            <a:r>
              <a:t>Flumeniaan luottavat mm. Howspace, Jyväskylän koulutuskuntayhtymä Gradia, QUU Design, Jyväskylän Yliopiston Ylioppilaskunta, Pyhäjärven kaupunki, Witas/Viitasaaren seudun kehitys, Hotelli Alba, Yritystehdas, Vinkee, Ommellinen, Business Jyväskylä, Suomen Kuntoutuskouluttajat, Puhujatori &amp; Cool N Talk Finland Oy.</a:t>
            </a:r>
          </a:p>
        </p:txBody>
      </p:sp>
      <p:sp>
        <p:nvSpPr>
          <p:cNvPr id="10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 Id="rId26" Type="http://schemas.openxmlformats.org/officeDocument/2006/relationships/slideLayout" Target="../slideLayouts/slideLayout24.xml"/><Relationship Id="rId27" Type="http://schemas.openxmlformats.org/officeDocument/2006/relationships/slideLayout" Target="../slideLayouts/slideLayout25.xml"/><Relationship Id="rId28" Type="http://schemas.openxmlformats.org/officeDocument/2006/relationships/slideLayout" Target="../slideLayouts/slideLayout26.xml"/><Relationship Id="rId29" Type="http://schemas.openxmlformats.org/officeDocument/2006/relationships/slideLayout" Target="../slideLayouts/slideLayout27.xml"/><Relationship Id="rId30" Type="http://schemas.openxmlformats.org/officeDocument/2006/relationships/slideLayout" Target="../slideLayouts/slideLayout28.xml"/><Relationship Id="rId31" Type="http://schemas.openxmlformats.org/officeDocument/2006/relationships/slideLayout" Target="../slideLayouts/slideLayout29.xml"/><Relationship Id="rId32" Type="http://schemas.openxmlformats.org/officeDocument/2006/relationships/slideLayout" Target="../slideLayouts/slideLayout30.xml"/><Relationship Id="rId33" Type="http://schemas.openxmlformats.org/officeDocument/2006/relationships/slideLayout" Target="../slideLayouts/slideLayout31.xml"/><Relationship Id="rId34" Type="http://schemas.openxmlformats.org/officeDocument/2006/relationships/slideLayout" Target="../slideLayouts/slideLayout32.xml"/><Relationship Id="rId35"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Logo_black.png" descr="Logo_black.png"/>
          <p:cNvPicPr>
            <a:picLocks noChangeAspect="1"/>
          </p:cNvPicPr>
          <p:nvPr/>
        </p:nvPicPr>
        <p:blipFill>
          <a:blip r:embed="rId2">
            <a:extLst/>
          </a:blip>
          <a:stretch>
            <a:fillRect/>
          </a:stretch>
        </p:blipFill>
        <p:spPr>
          <a:xfrm>
            <a:off x="632991" y="12612310"/>
            <a:ext cx="2213171" cy="933778"/>
          </a:xfrm>
          <a:prstGeom prst="rect">
            <a:avLst/>
          </a:prstGeom>
          <a:ln w="12700">
            <a:miter lim="400000"/>
          </a:ln>
        </p:spPr>
      </p:pic>
      <p:sp>
        <p:nvSpPr>
          <p:cNvPr id="3" name="Title Text"/>
          <p:cNvSpPr txBox="1"/>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Body Level One…"/>
          <p:cNvSpPr txBox="1"/>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5" name="Slide Number"/>
          <p:cNvSpPr txBox="1"/>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Lst>
  <p:transition xmlns:p14="http://schemas.microsoft.com/office/powerpoint/2010/main" spd="med" advClick="1"/>
  <p:txStyles>
    <p:titleStyle>
      <a:lvl1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Kohinoor Bangla"/>
          <a:ea typeface="Kohinoor Bangla"/>
          <a:cs typeface="Kohinoor Bangla"/>
          <a:sym typeface="Kohinoor Bangla"/>
        </a:defRPr>
      </a:lvl1pPr>
      <a:lvl2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Kohinoor Bangla"/>
          <a:ea typeface="Kohinoor Bangla"/>
          <a:cs typeface="Kohinoor Bangla"/>
          <a:sym typeface="Kohinoor Bangla"/>
        </a:defRPr>
      </a:lvl2pPr>
      <a:lvl3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Kohinoor Bangla"/>
          <a:ea typeface="Kohinoor Bangla"/>
          <a:cs typeface="Kohinoor Bangla"/>
          <a:sym typeface="Kohinoor Bangla"/>
        </a:defRPr>
      </a:lvl3pPr>
      <a:lvl4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Kohinoor Bangla"/>
          <a:ea typeface="Kohinoor Bangla"/>
          <a:cs typeface="Kohinoor Bangla"/>
          <a:sym typeface="Kohinoor Bangla"/>
        </a:defRPr>
      </a:lvl4pPr>
      <a:lvl5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Kohinoor Bangla"/>
          <a:ea typeface="Kohinoor Bangla"/>
          <a:cs typeface="Kohinoor Bangla"/>
          <a:sym typeface="Kohinoor Bangla"/>
        </a:defRPr>
      </a:lvl5pPr>
      <a:lvl6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Kohinoor Bangla"/>
          <a:ea typeface="Kohinoor Bangla"/>
          <a:cs typeface="Kohinoor Bangla"/>
          <a:sym typeface="Kohinoor Bangla"/>
        </a:defRPr>
      </a:lvl6pPr>
      <a:lvl7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Kohinoor Bangla"/>
          <a:ea typeface="Kohinoor Bangla"/>
          <a:cs typeface="Kohinoor Bangla"/>
          <a:sym typeface="Kohinoor Bangla"/>
        </a:defRPr>
      </a:lvl7pPr>
      <a:lvl8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Kohinoor Bangla"/>
          <a:ea typeface="Kohinoor Bangla"/>
          <a:cs typeface="Kohinoor Bangla"/>
          <a:sym typeface="Kohinoor Bangla"/>
        </a:defRPr>
      </a:lvl8pPr>
      <a:lvl9pPr marL="0" marR="0" indent="0" algn="ctr" defTabSz="825500" rtl="0" latinLnBrk="0">
        <a:lnSpc>
          <a:spcPct val="100000"/>
        </a:lnSpc>
        <a:spcBef>
          <a:spcPts val="0"/>
        </a:spcBef>
        <a:spcAft>
          <a:spcPts val="0"/>
        </a:spcAft>
        <a:buClrTx/>
        <a:buSzTx/>
        <a:buFontTx/>
        <a:buNone/>
        <a:tabLst/>
        <a:defRPr b="0" baseline="0" cap="none" i="0" spc="0" strike="noStrike" sz="11200" u="none">
          <a:solidFill>
            <a:srgbClr val="000000"/>
          </a:solidFill>
          <a:uFillTx/>
          <a:latin typeface="Kohinoor Bangla"/>
          <a:ea typeface="Kohinoor Bangla"/>
          <a:cs typeface="Kohinoor Bangla"/>
          <a:sym typeface="Kohinoor Bangla"/>
        </a:defRPr>
      </a:lvl9pPr>
    </p:titleStyle>
    <p:bodyStyle>
      <a:lvl1pPr marL="635000" marR="0" indent="-635000"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Kohinoor Bangla"/>
          <a:ea typeface="Kohinoor Bangla"/>
          <a:cs typeface="Kohinoor Bangla"/>
          <a:sym typeface="Kohinoor Bangla"/>
        </a:defRPr>
      </a:lvl1pPr>
      <a:lvl2pPr marL="1270000" marR="0" indent="-635000"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Kohinoor Bangla"/>
          <a:ea typeface="Kohinoor Bangla"/>
          <a:cs typeface="Kohinoor Bangla"/>
          <a:sym typeface="Kohinoor Bangla"/>
        </a:defRPr>
      </a:lvl2pPr>
      <a:lvl3pPr marL="1905000" marR="0" indent="-635000"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Kohinoor Bangla"/>
          <a:ea typeface="Kohinoor Bangla"/>
          <a:cs typeface="Kohinoor Bangla"/>
          <a:sym typeface="Kohinoor Bangla"/>
        </a:defRPr>
      </a:lvl3pPr>
      <a:lvl4pPr marL="2540000" marR="0" indent="-635000"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Kohinoor Bangla"/>
          <a:ea typeface="Kohinoor Bangla"/>
          <a:cs typeface="Kohinoor Bangla"/>
          <a:sym typeface="Kohinoor Bangla"/>
        </a:defRPr>
      </a:lvl4pPr>
      <a:lvl5pPr marL="3175000" marR="0" indent="-635000"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Kohinoor Bangla"/>
          <a:ea typeface="Kohinoor Bangla"/>
          <a:cs typeface="Kohinoor Bangla"/>
          <a:sym typeface="Kohinoor Bangla"/>
        </a:defRPr>
      </a:lvl5pPr>
      <a:lvl6pPr marL="3810000" marR="0" indent="-635000"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Kohinoor Bangla"/>
          <a:ea typeface="Kohinoor Bangla"/>
          <a:cs typeface="Kohinoor Bangla"/>
          <a:sym typeface="Kohinoor Bangla"/>
        </a:defRPr>
      </a:lvl6pPr>
      <a:lvl7pPr marL="4445000" marR="0" indent="-635000"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Kohinoor Bangla"/>
          <a:ea typeface="Kohinoor Bangla"/>
          <a:cs typeface="Kohinoor Bangla"/>
          <a:sym typeface="Kohinoor Bangla"/>
        </a:defRPr>
      </a:lvl7pPr>
      <a:lvl8pPr marL="5080000" marR="0" indent="-635000"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Kohinoor Bangla"/>
          <a:ea typeface="Kohinoor Bangla"/>
          <a:cs typeface="Kohinoor Bangla"/>
          <a:sym typeface="Kohinoor Bangla"/>
        </a:defRPr>
      </a:lvl8pPr>
      <a:lvl9pPr marL="5715000" marR="0" indent="-635000" algn="l" defTabSz="825500" rtl="0" latinLnBrk="0">
        <a:lnSpc>
          <a:spcPct val="100000"/>
        </a:lnSpc>
        <a:spcBef>
          <a:spcPts val="5900"/>
        </a:spcBef>
        <a:spcAft>
          <a:spcPts val="0"/>
        </a:spcAft>
        <a:buClrTx/>
        <a:buSzPct val="125000"/>
        <a:buFontTx/>
        <a:buChar char="•"/>
        <a:tabLst/>
        <a:defRPr b="0" baseline="0" cap="none" i="0" spc="0" strike="noStrike" sz="4800" u="none">
          <a:solidFill>
            <a:srgbClr val="000000"/>
          </a:solidFill>
          <a:uFillTx/>
          <a:latin typeface="Kohinoor Bangla"/>
          <a:ea typeface="Kohinoor Bangla"/>
          <a:cs typeface="Kohinoor Bangla"/>
          <a:sym typeface="Kohinoor Bangla"/>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1pPr>
      <a:lvl2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2pPr>
      <a:lvl3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3pPr>
      <a:lvl4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4pPr>
      <a:lvl5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5pPr>
      <a:lvl6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6pPr>
      <a:lvl7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7pPr>
      <a:lvl8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8pPr>
      <a:lvl9pPr marL="0" marR="0" indent="0" algn="ctr" defTabSz="8255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Helvetica Neue Ligh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1.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31.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31.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33.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6.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Digitaalisen markkinoinnin työkirja"/>
          <p:cNvSpPr txBox="1"/>
          <p:nvPr/>
        </p:nvSpPr>
        <p:spPr>
          <a:xfrm>
            <a:off x="1154126" y="6067518"/>
            <a:ext cx="17623734" cy="158096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lvl1pPr algn="l" defTabSz="1658069">
              <a:lnSpc>
                <a:spcPct val="80000"/>
              </a:lnSpc>
              <a:defRPr b="1" spc="-200" sz="7800">
                <a:solidFill>
                  <a:srgbClr val="FFFFFF"/>
                </a:solidFill>
                <a:latin typeface="Muli"/>
                <a:ea typeface="Muli"/>
                <a:cs typeface="Muli"/>
                <a:sym typeface="Muli"/>
              </a:defRPr>
            </a:lvl1pPr>
          </a:lstStyle>
          <a:p>
            <a:pPr/>
            <a:r>
              <a:t>Digitaalisen markkinoinnin työkirja</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Line"/>
          <p:cNvSpPr/>
          <p:nvPr/>
        </p:nvSpPr>
        <p:spPr>
          <a:xfrm flipV="1">
            <a:off x="14705373" y="1224382"/>
            <a:ext cx="2" cy="10340923"/>
          </a:xfrm>
          <a:prstGeom prst="line">
            <a:avLst/>
          </a:prstGeom>
          <a:ln w="25400">
            <a:solidFill>
              <a:srgbClr val="000000"/>
            </a:solidFill>
            <a:miter lim="400000"/>
          </a:ln>
        </p:spPr>
        <p:txBody>
          <a:bodyPr lIns="45718" tIns="45718" rIns="45718" bIns="45718"/>
          <a:lstStyle/>
          <a:p>
            <a:pPr/>
          </a:p>
        </p:txBody>
      </p:sp>
      <p:sp>
        <p:nvSpPr>
          <p:cNvPr id="416" name="Line"/>
          <p:cNvSpPr/>
          <p:nvPr/>
        </p:nvSpPr>
        <p:spPr>
          <a:xfrm flipH="1" flipV="1">
            <a:off x="5849410" y="6672893"/>
            <a:ext cx="19974760" cy="1"/>
          </a:xfrm>
          <a:prstGeom prst="line">
            <a:avLst/>
          </a:prstGeom>
          <a:ln w="25400">
            <a:solidFill>
              <a:srgbClr val="000000"/>
            </a:solidFill>
            <a:miter lim="400000"/>
          </a:ln>
        </p:spPr>
        <p:txBody>
          <a:bodyPr lIns="45718" tIns="45718" rIns="45718" bIns="45718"/>
          <a:lstStyle/>
          <a:p>
            <a:pPr/>
          </a:p>
        </p:txBody>
      </p:sp>
      <p:sp>
        <p:nvSpPr>
          <p:cNvPr id="417" name="Demografiset tiedot  (mm. ikä, sukupuoli, paikkakunta,  koulutus, tulotaso)"/>
          <p:cNvSpPr txBox="1"/>
          <p:nvPr>
            <p:ph type="body" sz="quarter" idx="1"/>
          </p:nvPr>
        </p:nvSpPr>
        <p:spPr>
          <a:xfrm>
            <a:off x="5565587" y="3851702"/>
            <a:ext cx="10135931" cy="1905751"/>
          </a:xfrm>
          <a:prstGeom prst="rect">
            <a:avLst/>
          </a:prstGeom>
        </p:spPr>
        <p:txBody>
          <a:bodyPr/>
          <a:lstStyle/>
          <a:p>
            <a:pPr marL="0" indent="0" defTabSz="800734">
              <a:spcBef>
                <a:spcPts val="4300"/>
              </a:spcBef>
              <a:buSzTx/>
              <a:buNone/>
              <a:defRPr b="1" sz="3400"/>
            </a:pPr>
            <a:r>
              <a:t>Demografiset tiedot </a:t>
            </a:r>
            <a:br/>
            <a:r>
              <a:rPr b="0" sz="2900">
                <a:latin typeface="Muli ExtraLight"/>
                <a:ea typeface="Muli ExtraLight"/>
                <a:cs typeface="Muli ExtraLight"/>
                <a:sym typeface="Muli ExtraLight"/>
              </a:rPr>
              <a:t>(mm. ikä, sukupuoli, paikkakunta, </a:t>
            </a:r>
            <a:br>
              <a:rPr b="0" sz="2900">
                <a:latin typeface="Muli ExtraLight"/>
                <a:ea typeface="Muli ExtraLight"/>
                <a:cs typeface="Muli ExtraLight"/>
                <a:sym typeface="Muli ExtraLight"/>
              </a:rPr>
            </a:br>
            <a:r>
              <a:rPr b="0" sz="2900">
                <a:latin typeface="Muli ExtraLight"/>
                <a:ea typeface="Muli ExtraLight"/>
                <a:cs typeface="Muli ExtraLight"/>
                <a:sym typeface="Muli ExtraLight"/>
              </a:rPr>
              <a:t>koulutus, tulotaso)</a:t>
            </a:r>
          </a:p>
        </p:txBody>
      </p:sp>
      <p:sp>
        <p:nvSpPr>
          <p:cNvPr id="418" name="Mitä asiakas arvostaa ja mikä häntä motivoi?"/>
          <p:cNvSpPr txBox="1"/>
          <p:nvPr/>
        </p:nvSpPr>
        <p:spPr>
          <a:xfrm>
            <a:off x="15130312" y="3851702"/>
            <a:ext cx="10531791" cy="19057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spcBef>
                <a:spcPts val="4500"/>
              </a:spcBef>
              <a:defRPr b="1" sz="3600">
                <a:latin typeface="Muli"/>
                <a:ea typeface="Muli"/>
                <a:cs typeface="Muli"/>
                <a:sym typeface="Muli"/>
              </a:defRPr>
            </a:lvl1pPr>
          </a:lstStyle>
          <a:p>
            <a:pPr/>
            <a:r>
              <a:t>Mitä asiakas arvostaa ja mikä häntä motivoi?</a:t>
            </a:r>
          </a:p>
        </p:txBody>
      </p:sp>
      <p:sp>
        <p:nvSpPr>
          <p:cNvPr id="419" name="Mikä mietityttää?  (Mitä haluaa tietää, mitä ei halua tietää?  Esteet ostamiselle/päätökselle? Mikä turhauttaa?)"/>
          <p:cNvSpPr txBox="1"/>
          <p:nvPr/>
        </p:nvSpPr>
        <p:spPr>
          <a:xfrm>
            <a:off x="5517455" y="7241758"/>
            <a:ext cx="8989453" cy="23660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784225">
              <a:spcBef>
                <a:spcPts val="4200"/>
              </a:spcBef>
              <a:defRPr b="1" sz="3400">
                <a:latin typeface="Muli"/>
                <a:ea typeface="Muli"/>
                <a:cs typeface="Muli"/>
                <a:sym typeface="Muli"/>
              </a:defRPr>
            </a:pPr>
            <a:r>
              <a:t>Mikä mietityttää? </a:t>
            </a:r>
            <a:br/>
            <a:r>
              <a:rPr b="0" sz="2800">
                <a:latin typeface="Muli ExtraLight"/>
                <a:ea typeface="Muli ExtraLight"/>
                <a:cs typeface="Muli ExtraLight"/>
                <a:sym typeface="Muli ExtraLight"/>
              </a:rPr>
              <a:t>(Mitä haluaa tietää, mitä ei halua tietää? </a:t>
            </a:r>
            <a:br>
              <a:rPr b="0" sz="2800">
                <a:latin typeface="Muli ExtraLight"/>
                <a:ea typeface="Muli ExtraLight"/>
                <a:cs typeface="Muli ExtraLight"/>
                <a:sym typeface="Muli ExtraLight"/>
              </a:rPr>
            </a:br>
            <a:r>
              <a:rPr b="0" sz="2800">
                <a:latin typeface="Muli ExtraLight"/>
                <a:ea typeface="Muli ExtraLight"/>
                <a:cs typeface="Muli ExtraLight"/>
                <a:sym typeface="Muli ExtraLight"/>
              </a:rPr>
              <a:t>Esteet ostamiselle/päätökselle? Mikä turhauttaa?)</a:t>
            </a:r>
          </a:p>
        </p:txBody>
      </p:sp>
      <p:sp>
        <p:nvSpPr>
          <p:cNvPr id="420" name="Kohderyhmän profilointi"/>
          <p:cNvSpPr txBox="1"/>
          <p:nvPr/>
        </p:nvSpPr>
        <p:spPr>
          <a:xfrm>
            <a:off x="292447" y="633557"/>
            <a:ext cx="6335541" cy="41420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defTabSz="742950">
              <a:spcBef>
                <a:spcPts val="4000"/>
              </a:spcBef>
              <a:defRPr b="1" sz="6200">
                <a:solidFill>
                  <a:srgbClr val="00999E"/>
                </a:solidFill>
                <a:latin typeface="Muli"/>
                <a:ea typeface="Muli"/>
                <a:cs typeface="Muli"/>
                <a:sym typeface="Muli"/>
              </a:defRPr>
            </a:lvl1pPr>
          </a:lstStyle>
          <a:p>
            <a:pPr/>
            <a:r>
              <a:t>Kohderyhmän profilointi</a:t>
            </a:r>
          </a:p>
        </p:txBody>
      </p:sp>
      <p:sp>
        <p:nvSpPr>
          <p:cNvPr id="421" name="Kohderyhmän tavoittaminen (Mistä kanavasta tavoitamme, millaisista sisällöistä pitää, miten tekee päätöksiä?)"/>
          <p:cNvSpPr txBox="1"/>
          <p:nvPr/>
        </p:nvSpPr>
        <p:spPr>
          <a:xfrm>
            <a:off x="14903839" y="7302035"/>
            <a:ext cx="8043430" cy="19057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a:spcBef>
                <a:spcPts val="4500"/>
              </a:spcBef>
              <a:defRPr b="1" sz="3600">
                <a:latin typeface="Muli"/>
                <a:ea typeface="Muli"/>
                <a:cs typeface="Muli"/>
                <a:sym typeface="Muli"/>
              </a:defRPr>
            </a:pPr>
            <a:r>
              <a:t>Kohderyhmän tavoittaminen</a:t>
            </a:r>
            <a:br/>
            <a:r>
              <a:rPr b="0" sz="3000">
                <a:latin typeface="Muli ExtraLight"/>
                <a:ea typeface="Muli ExtraLight"/>
                <a:cs typeface="Muli ExtraLight"/>
                <a:sym typeface="Muli ExtraLight"/>
              </a:rPr>
              <a:t>(Mistä kanavasta tavoitamme, millaisista sisällöistä pitää, miten tekee päätöksiä?)</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Line"/>
          <p:cNvSpPr/>
          <p:nvPr/>
        </p:nvSpPr>
        <p:spPr>
          <a:xfrm flipV="1">
            <a:off x="14705373" y="1224382"/>
            <a:ext cx="2" cy="10340923"/>
          </a:xfrm>
          <a:prstGeom prst="line">
            <a:avLst/>
          </a:prstGeom>
          <a:ln w="25400">
            <a:solidFill>
              <a:srgbClr val="000000"/>
            </a:solidFill>
            <a:miter lim="400000"/>
          </a:ln>
        </p:spPr>
        <p:txBody>
          <a:bodyPr lIns="45718" tIns="45718" rIns="45718" bIns="45718"/>
          <a:lstStyle/>
          <a:p>
            <a:pPr/>
          </a:p>
        </p:txBody>
      </p:sp>
      <p:sp>
        <p:nvSpPr>
          <p:cNvPr id="424" name="Line"/>
          <p:cNvSpPr/>
          <p:nvPr/>
        </p:nvSpPr>
        <p:spPr>
          <a:xfrm flipH="1" flipV="1">
            <a:off x="5849410" y="6672893"/>
            <a:ext cx="19974760" cy="1"/>
          </a:xfrm>
          <a:prstGeom prst="line">
            <a:avLst/>
          </a:prstGeom>
          <a:ln w="25400">
            <a:solidFill>
              <a:srgbClr val="000000"/>
            </a:solidFill>
            <a:miter lim="400000"/>
          </a:ln>
        </p:spPr>
        <p:txBody>
          <a:bodyPr lIns="45718" tIns="45718" rIns="45718" bIns="45718"/>
          <a:lstStyle/>
          <a:p>
            <a:pPr/>
          </a:p>
        </p:txBody>
      </p:sp>
      <p:sp>
        <p:nvSpPr>
          <p:cNvPr id="425" name="Demografiset tiedot  (mm. ikä, sukupuoli, paikkakunta,  koulutus, tulotaso)"/>
          <p:cNvSpPr txBox="1"/>
          <p:nvPr>
            <p:ph type="body" sz="quarter" idx="1"/>
          </p:nvPr>
        </p:nvSpPr>
        <p:spPr>
          <a:xfrm>
            <a:off x="5565587" y="3851702"/>
            <a:ext cx="10135931" cy="1905751"/>
          </a:xfrm>
          <a:prstGeom prst="rect">
            <a:avLst/>
          </a:prstGeom>
        </p:spPr>
        <p:txBody>
          <a:bodyPr/>
          <a:lstStyle/>
          <a:p>
            <a:pPr marL="0" indent="0" defTabSz="800734">
              <a:spcBef>
                <a:spcPts val="4300"/>
              </a:spcBef>
              <a:buSzTx/>
              <a:buNone/>
              <a:defRPr b="1" sz="3400"/>
            </a:pPr>
            <a:r>
              <a:t>Demografiset tiedot </a:t>
            </a:r>
            <a:br/>
            <a:r>
              <a:rPr b="0" sz="2900">
                <a:latin typeface="Muli ExtraLight"/>
                <a:ea typeface="Muli ExtraLight"/>
                <a:cs typeface="Muli ExtraLight"/>
                <a:sym typeface="Muli ExtraLight"/>
              </a:rPr>
              <a:t>(mm. ikä, sukupuoli, paikkakunta, </a:t>
            </a:r>
            <a:br>
              <a:rPr b="0" sz="2900">
                <a:latin typeface="Muli ExtraLight"/>
                <a:ea typeface="Muli ExtraLight"/>
                <a:cs typeface="Muli ExtraLight"/>
                <a:sym typeface="Muli ExtraLight"/>
              </a:rPr>
            </a:br>
            <a:r>
              <a:rPr b="0" sz="2900">
                <a:latin typeface="Muli ExtraLight"/>
                <a:ea typeface="Muli ExtraLight"/>
                <a:cs typeface="Muli ExtraLight"/>
                <a:sym typeface="Muli ExtraLight"/>
              </a:rPr>
              <a:t>koulutus, tulotaso)</a:t>
            </a:r>
          </a:p>
        </p:txBody>
      </p:sp>
      <p:sp>
        <p:nvSpPr>
          <p:cNvPr id="426" name="Mitä asiakas arvostaa ja mikä häntä motivoi?"/>
          <p:cNvSpPr txBox="1"/>
          <p:nvPr/>
        </p:nvSpPr>
        <p:spPr>
          <a:xfrm>
            <a:off x="15130312" y="3851702"/>
            <a:ext cx="10531791" cy="19057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spcBef>
                <a:spcPts val="4500"/>
              </a:spcBef>
              <a:defRPr b="1" sz="3600">
                <a:latin typeface="Muli"/>
                <a:ea typeface="Muli"/>
                <a:cs typeface="Muli"/>
                <a:sym typeface="Muli"/>
              </a:defRPr>
            </a:lvl1pPr>
          </a:lstStyle>
          <a:p>
            <a:pPr/>
            <a:r>
              <a:t>Mitä asiakas arvostaa ja mikä häntä motivoi?</a:t>
            </a:r>
          </a:p>
        </p:txBody>
      </p:sp>
      <p:sp>
        <p:nvSpPr>
          <p:cNvPr id="427" name="Mikä mietityttää?  (Mitä haluaa tietää, mitä ei halua tietää?  Esteet ostamiselle/päätökselle? Mikä turhauttaa?)"/>
          <p:cNvSpPr txBox="1"/>
          <p:nvPr/>
        </p:nvSpPr>
        <p:spPr>
          <a:xfrm>
            <a:off x="5517455" y="7241758"/>
            <a:ext cx="8989453" cy="23660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784225">
              <a:spcBef>
                <a:spcPts val="4200"/>
              </a:spcBef>
              <a:defRPr b="1" sz="3400">
                <a:latin typeface="Muli"/>
                <a:ea typeface="Muli"/>
                <a:cs typeface="Muli"/>
                <a:sym typeface="Muli"/>
              </a:defRPr>
            </a:pPr>
            <a:r>
              <a:t>Mikä mietityttää? </a:t>
            </a:r>
            <a:br/>
            <a:r>
              <a:rPr b="0" sz="2800">
                <a:latin typeface="Muli ExtraLight"/>
                <a:ea typeface="Muli ExtraLight"/>
                <a:cs typeface="Muli ExtraLight"/>
                <a:sym typeface="Muli ExtraLight"/>
              </a:rPr>
              <a:t>(Mitä haluaa tietää, mitä ei halua tietää? </a:t>
            </a:r>
            <a:br>
              <a:rPr b="0" sz="2800">
                <a:latin typeface="Muli ExtraLight"/>
                <a:ea typeface="Muli ExtraLight"/>
                <a:cs typeface="Muli ExtraLight"/>
                <a:sym typeface="Muli ExtraLight"/>
              </a:rPr>
            </a:br>
            <a:r>
              <a:rPr b="0" sz="2800">
                <a:latin typeface="Muli ExtraLight"/>
                <a:ea typeface="Muli ExtraLight"/>
                <a:cs typeface="Muli ExtraLight"/>
                <a:sym typeface="Muli ExtraLight"/>
              </a:rPr>
              <a:t>Esteet ostamiselle/päätökselle? Mikä turhauttaa?)</a:t>
            </a:r>
          </a:p>
        </p:txBody>
      </p:sp>
      <p:sp>
        <p:nvSpPr>
          <p:cNvPr id="428" name="Kohderyhmän profilointi"/>
          <p:cNvSpPr txBox="1"/>
          <p:nvPr/>
        </p:nvSpPr>
        <p:spPr>
          <a:xfrm>
            <a:off x="292447" y="633557"/>
            <a:ext cx="6335541" cy="41420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defTabSz="742950">
              <a:spcBef>
                <a:spcPts val="4000"/>
              </a:spcBef>
              <a:defRPr b="1" sz="6200">
                <a:solidFill>
                  <a:srgbClr val="00999E"/>
                </a:solidFill>
                <a:latin typeface="Muli"/>
                <a:ea typeface="Muli"/>
                <a:cs typeface="Muli"/>
                <a:sym typeface="Muli"/>
              </a:defRPr>
            </a:lvl1pPr>
          </a:lstStyle>
          <a:p>
            <a:pPr/>
            <a:r>
              <a:t>Kohderyhmän profilointi</a:t>
            </a:r>
          </a:p>
        </p:txBody>
      </p:sp>
      <p:sp>
        <p:nvSpPr>
          <p:cNvPr id="429" name="Kohderyhmän tavoittaminen (Mistä kanavasta tavoitamme, millaisista sisällöistä pitää, miten tekee päätöksiä?)"/>
          <p:cNvSpPr txBox="1"/>
          <p:nvPr/>
        </p:nvSpPr>
        <p:spPr>
          <a:xfrm>
            <a:off x="14903839" y="7302035"/>
            <a:ext cx="8043430" cy="19057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a:spcBef>
                <a:spcPts val="4500"/>
              </a:spcBef>
              <a:defRPr b="1" sz="3600">
                <a:latin typeface="Muli"/>
                <a:ea typeface="Muli"/>
                <a:cs typeface="Muli"/>
                <a:sym typeface="Muli"/>
              </a:defRPr>
            </a:pPr>
            <a:r>
              <a:t>Kohderyhmän tavoittaminen</a:t>
            </a:r>
            <a:br/>
            <a:r>
              <a:rPr b="0" sz="3000">
                <a:latin typeface="Muli ExtraLight"/>
                <a:ea typeface="Muli ExtraLight"/>
                <a:cs typeface="Muli ExtraLight"/>
                <a:sym typeface="Muli ExtraLight"/>
              </a:rPr>
              <a:t>(Mistä kanavasta tavoitamme, millaisista sisällöistä pitää, miten tekee päätöksiä?)</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Line"/>
          <p:cNvSpPr/>
          <p:nvPr/>
        </p:nvSpPr>
        <p:spPr>
          <a:xfrm flipV="1">
            <a:off x="14705373" y="1224382"/>
            <a:ext cx="2" cy="10340923"/>
          </a:xfrm>
          <a:prstGeom prst="line">
            <a:avLst/>
          </a:prstGeom>
          <a:ln w="25400">
            <a:solidFill>
              <a:srgbClr val="000000"/>
            </a:solidFill>
            <a:miter lim="400000"/>
          </a:ln>
        </p:spPr>
        <p:txBody>
          <a:bodyPr lIns="45718" tIns="45718" rIns="45718" bIns="45718"/>
          <a:lstStyle/>
          <a:p>
            <a:pPr/>
          </a:p>
        </p:txBody>
      </p:sp>
      <p:sp>
        <p:nvSpPr>
          <p:cNvPr id="432" name="Line"/>
          <p:cNvSpPr/>
          <p:nvPr/>
        </p:nvSpPr>
        <p:spPr>
          <a:xfrm flipH="1" flipV="1">
            <a:off x="5849410" y="6672893"/>
            <a:ext cx="19974760" cy="1"/>
          </a:xfrm>
          <a:prstGeom prst="line">
            <a:avLst/>
          </a:prstGeom>
          <a:ln w="25400">
            <a:solidFill>
              <a:srgbClr val="000000"/>
            </a:solidFill>
            <a:miter lim="400000"/>
          </a:ln>
        </p:spPr>
        <p:txBody>
          <a:bodyPr lIns="45718" tIns="45718" rIns="45718" bIns="45718"/>
          <a:lstStyle/>
          <a:p>
            <a:pPr/>
          </a:p>
        </p:txBody>
      </p:sp>
      <p:sp>
        <p:nvSpPr>
          <p:cNvPr id="433" name="Demografiset tiedot  (mm. ikä, sukupuoli, paikkakunta,  koulutus, tulotaso)"/>
          <p:cNvSpPr txBox="1"/>
          <p:nvPr>
            <p:ph type="body" sz="quarter" idx="1"/>
          </p:nvPr>
        </p:nvSpPr>
        <p:spPr>
          <a:xfrm>
            <a:off x="5565587" y="3851702"/>
            <a:ext cx="10135931" cy="1905751"/>
          </a:xfrm>
          <a:prstGeom prst="rect">
            <a:avLst/>
          </a:prstGeom>
        </p:spPr>
        <p:txBody>
          <a:bodyPr/>
          <a:lstStyle/>
          <a:p>
            <a:pPr marL="0" indent="0" defTabSz="800734">
              <a:spcBef>
                <a:spcPts val="4300"/>
              </a:spcBef>
              <a:buSzTx/>
              <a:buNone/>
              <a:defRPr b="1" sz="3400"/>
            </a:pPr>
            <a:r>
              <a:t>Demografiset tiedot </a:t>
            </a:r>
            <a:br/>
            <a:r>
              <a:rPr b="0" sz="2900">
                <a:latin typeface="Muli ExtraLight"/>
                <a:ea typeface="Muli ExtraLight"/>
                <a:cs typeface="Muli ExtraLight"/>
                <a:sym typeface="Muli ExtraLight"/>
              </a:rPr>
              <a:t>(mm. ikä, sukupuoli, paikkakunta, </a:t>
            </a:r>
            <a:br>
              <a:rPr b="0" sz="2900">
                <a:latin typeface="Muli ExtraLight"/>
                <a:ea typeface="Muli ExtraLight"/>
                <a:cs typeface="Muli ExtraLight"/>
                <a:sym typeface="Muli ExtraLight"/>
              </a:rPr>
            </a:br>
            <a:r>
              <a:rPr b="0" sz="2900">
                <a:latin typeface="Muli ExtraLight"/>
                <a:ea typeface="Muli ExtraLight"/>
                <a:cs typeface="Muli ExtraLight"/>
                <a:sym typeface="Muli ExtraLight"/>
              </a:rPr>
              <a:t>koulutus, tulotaso)</a:t>
            </a:r>
          </a:p>
        </p:txBody>
      </p:sp>
      <p:sp>
        <p:nvSpPr>
          <p:cNvPr id="434" name="Mitä asiakas arvostaa ja mikä häntä motivoi?"/>
          <p:cNvSpPr txBox="1"/>
          <p:nvPr/>
        </p:nvSpPr>
        <p:spPr>
          <a:xfrm>
            <a:off x="15130312" y="3851702"/>
            <a:ext cx="10531791" cy="19057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spcBef>
                <a:spcPts val="4500"/>
              </a:spcBef>
              <a:defRPr b="1" sz="3600">
                <a:latin typeface="Muli"/>
                <a:ea typeface="Muli"/>
                <a:cs typeface="Muli"/>
                <a:sym typeface="Muli"/>
              </a:defRPr>
            </a:lvl1pPr>
          </a:lstStyle>
          <a:p>
            <a:pPr/>
            <a:r>
              <a:t>Mitä asiakas arvostaa ja mikä häntä motivoi?</a:t>
            </a:r>
          </a:p>
        </p:txBody>
      </p:sp>
      <p:sp>
        <p:nvSpPr>
          <p:cNvPr id="435" name="Mikä mietityttää?  (Mitä haluaa tietää, mitä ei halua tietää?  Esteet ostamiselle/päätökselle? Mikä turhauttaa?)"/>
          <p:cNvSpPr txBox="1"/>
          <p:nvPr/>
        </p:nvSpPr>
        <p:spPr>
          <a:xfrm>
            <a:off x="5517455" y="7241758"/>
            <a:ext cx="8989453" cy="23660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784225">
              <a:spcBef>
                <a:spcPts val="4200"/>
              </a:spcBef>
              <a:defRPr b="1" sz="3400">
                <a:latin typeface="Muli"/>
                <a:ea typeface="Muli"/>
                <a:cs typeface="Muli"/>
                <a:sym typeface="Muli"/>
              </a:defRPr>
            </a:pPr>
            <a:r>
              <a:t>Mikä mietityttää? </a:t>
            </a:r>
            <a:br/>
            <a:r>
              <a:rPr b="0" sz="2800">
                <a:latin typeface="Muli ExtraLight"/>
                <a:ea typeface="Muli ExtraLight"/>
                <a:cs typeface="Muli ExtraLight"/>
                <a:sym typeface="Muli ExtraLight"/>
              </a:rPr>
              <a:t>(Mitä haluaa tietää, mitä ei halua tietää? </a:t>
            </a:r>
            <a:br>
              <a:rPr b="0" sz="2800">
                <a:latin typeface="Muli ExtraLight"/>
                <a:ea typeface="Muli ExtraLight"/>
                <a:cs typeface="Muli ExtraLight"/>
                <a:sym typeface="Muli ExtraLight"/>
              </a:rPr>
            </a:br>
            <a:r>
              <a:rPr b="0" sz="2800">
                <a:latin typeface="Muli ExtraLight"/>
                <a:ea typeface="Muli ExtraLight"/>
                <a:cs typeface="Muli ExtraLight"/>
                <a:sym typeface="Muli ExtraLight"/>
              </a:rPr>
              <a:t>Esteet ostamiselle/päätökselle? Mikä turhauttaa?)</a:t>
            </a:r>
          </a:p>
        </p:txBody>
      </p:sp>
      <p:sp>
        <p:nvSpPr>
          <p:cNvPr id="436" name="Kohderyhmän profilointi"/>
          <p:cNvSpPr txBox="1"/>
          <p:nvPr/>
        </p:nvSpPr>
        <p:spPr>
          <a:xfrm>
            <a:off x="292447" y="633557"/>
            <a:ext cx="6335541" cy="41420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defTabSz="742950">
              <a:spcBef>
                <a:spcPts val="4000"/>
              </a:spcBef>
              <a:defRPr b="1" sz="6200">
                <a:solidFill>
                  <a:srgbClr val="00999E"/>
                </a:solidFill>
                <a:latin typeface="Muli"/>
                <a:ea typeface="Muli"/>
                <a:cs typeface="Muli"/>
                <a:sym typeface="Muli"/>
              </a:defRPr>
            </a:lvl1pPr>
          </a:lstStyle>
          <a:p>
            <a:pPr/>
            <a:r>
              <a:t>Kohderyhmän profilointi</a:t>
            </a:r>
          </a:p>
        </p:txBody>
      </p:sp>
      <p:sp>
        <p:nvSpPr>
          <p:cNvPr id="437" name="Kohderyhmän tavoittaminen (Mistä kanavasta tavoitamme, millaisista sisällöistä pitää, miten tekee päätöksiä?)"/>
          <p:cNvSpPr txBox="1"/>
          <p:nvPr/>
        </p:nvSpPr>
        <p:spPr>
          <a:xfrm>
            <a:off x="14903839" y="7302035"/>
            <a:ext cx="8043430" cy="19057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a:spcBef>
                <a:spcPts val="4500"/>
              </a:spcBef>
              <a:defRPr b="1" sz="3600">
                <a:latin typeface="Muli"/>
                <a:ea typeface="Muli"/>
                <a:cs typeface="Muli"/>
                <a:sym typeface="Muli"/>
              </a:defRPr>
            </a:pPr>
            <a:r>
              <a:t>Kohderyhmän tavoittaminen</a:t>
            </a:r>
            <a:br/>
            <a:r>
              <a:rPr b="0" sz="3000">
                <a:latin typeface="Muli ExtraLight"/>
                <a:ea typeface="Muli ExtraLight"/>
                <a:cs typeface="Muli ExtraLight"/>
                <a:sym typeface="Muli ExtraLight"/>
              </a:rPr>
              <a:t>(Mistä kanavasta tavoitamme, millaisista sisällöistä pitää, miten tekee päätöksiä?)</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9" name="Markkinan valmius"/>
          <p:cNvSpPr txBox="1"/>
          <p:nvPr/>
        </p:nvSpPr>
        <p:spPr>
          <a:xfrm>
            <a:off x="4221052" y="6267448"/>
            <a:ext cx="15541974" cy="118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2438337">
              <a:lnSpc>
                <a:spcPct val="120000"/>
              </a:lnSpc>
              <a:spcBef>
                <a:spcPts val="4500"/>
              </a:spcBef>
              <a:defRPr sz="5800">
                <a:solidFill>
                  <a:srgbClr val="FFFFFF"/>
                </a:solidFill>
                <a:latin typeface="Muli Light"/>
                <a:ea typeface="Muli Light"/>
                <a:cs typeface="Muli Light"/>
                <a:sym typeface="Muli Light"/>
              </a:defRPr>
            </a:lvl1pPr>
          </a:lstStyle>
          <a:p>
            <a:pPr/>
            <a:r>
              <a:t>Markkinan valmius</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1" name="Kirjaa tähän"/>
          <p:cNvSpPr txBox="1"/>
          <p:nvPr>
            <p:ph type="title"/>
          </p:nvPr>
        </p:nvSpPr>
        <p:spPr>
          <a:xfrm>
            <a:off x="1077070" y="2058123"/>
            <a:ext cx="21350432" cy="1496817"/>
          </a:xfrm>
          <a:prstGeom prst="rect">
            <a:avLst/>
          </a:prstGeom>
        </p:spPr>
        <p:txBody>
          <a:bodyPr/>
          <a:lstStyle>
            <a:lvl1pPr defTabSz="1341085">
              <a:defRPr spc="-200" sz="7400"/>
            </a:lvl1pPr>
          </a:lstStyle>
          <a:p>
            <a:pPr/>
            <a:r>
              <a:t>Kirjaa tähän</a:t>
            </a:r>
          </a:p>
        </p:txBody>
      </p:sp>
      <p:sp>
        <p:nvSpPr>
          <p:cNvPr id="442" name="Kilpailutilanne: Ketkä ovat kilpailijoitasi? Analysoi millainen heidän markkinointinsa tila on, millaista sisältöä he tuottavat, millaisesta sosiaalisen median sisällöstä heidän seuraajansa tykkäävät ja millaista sisältöä verkkosivustolta löytyy? Entä mi"/>
          <p:cNvSpPr txBox="1"/>
          <p:nvPr>
            <p:ph type="body" idx="1"/>
          </p:nvPr>
        </p:nvSpPr>
        <p:spPr>
          <a:xfrm>
            <a:off x="1252655" y="4116890"/>
            <a:ext cx="21378388" cy="7572325"/>
          </a:xfrm>
          <a:prstGeom prst="rect">
            <a:avLst/>
          </a:prstGeom>
        </p:spPr>
        <p:txBody>
          <a:bodyPr/>
          <a:lstStyle/>
          <a:p>
            <a:pPr marL="0" indent="0" defTabSz="457200">
              <a:lnSpc>
                <a:spcPts val="5600"/>
              </a:lnSpc>
              <a:spcBef>
                <a:spcPts val="1200"/>
              </a:spcBef>
              <a:buSzTx/>
              <a:buNone/>
              <a:defRPr sz="3400">
                <a:latin typeface="Muli"/>
                <a:ea typeface="Muli"/>
                <a:cs typeface="Muli"/>
                <a:sym typeface="Muli"/>
              </a:defRPr>
            </a:pPr>
            <a:r>
              <a:t>Kilpailutilanne: </a:t>
            </a:r>
            <a:r>
              <a:rPr>
                <a:latin typeface="Muli ExtraLight"/>
                <a:ea typeface="Muli ExtraLight"/>
                <a:cs typeface="Muli ExtraLight"/>
                <a:sym typeface="Muli ExtraLight"/>
              </a:rPr>
              <a:t>Ketkä ovat kilpailijoitasi? Analysoi millainen heidän markkinointinsa tila on, millaista sisältöä he tuottavat, millaisesta sosiaalisen median sisällöstä heidän seuraajansa tykkäävät ja millaista sisältöä verkkosivustolta löytyy? Entä miten he toteuttavat markkinointia ja myyntiä digitaalisissa kanavissa? </a:t>
            </a:r>
          </a:p>
        </p:txBody>
      </p:sp>
      <p:sp>
        <p:nvSpPr>
          <p:cNvPr id="443" name="Line"/>
          <p:cNvSpPr/>
          <p:nvPr/>
        </p:nvSpPr>
        <p:spPr>
          <a:xfrm flipV="1">
            <a:off x="22560201" y="3595513"/>
            <a:ext cx="2" cy="8615079"/>
          </a:xfrm>
          <a:prstGeom prst="line">
            <a:avLst/>
          </a:prstGeom>
          <a:ln w="25400">
            <a:solidFill>
              <a:srgbClr val="47979D"/>
            </a:solidFill>
            <a:miter lim="400000"/>
          </a:ln>
        </p:spPr>
        <p:txBody>
          <a:bodyPr lIns="45718" tIns="45718" rIns="45718" bIns="45718"/>
          <a:lstStyle/>
          <a:p>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Kirjaa tähän"/>
          <p:cNvSpPr txBox="1"/>
          <p:nvPr>
            <p:ph type="title"/>
          </p:nvPr>
        </p:nvSpPr>
        <p:spPr>
          <a:xfrm>
            <a:off x="1077070" y="2058123"/>
            <a:ext cx="21350432" cy="1496817"/>
          </a:xfrm>
          <a:prstGeom prst="rect">
            <a:avLst/>
          </a:prstGeom>
        </p:spPr>
        <p:txBody>
          <a:bodyPr/>
          <a:lstStyle>
            <a:lvl1pPr defTabSz="1341085">
              <a:defRPr spc="-200" sz="7400"/>
            </a:lvl1pPr>
          </a:lstStyle>
          <a:p>
            <a:pPr/>
            <a:r>
              <a:t>Kirjaa tähän</a:t>
            </a:r>
          </a:p>
        </p:txBody>
      </p:sp>
      <p:sp>
        <p:nvSpPr>
          <p:cNvPr id="446" name="Markkinatilanne: Oletko edelläkävijä vai onko alalla paljon kilpailua? Jos suoraa kilpailua ei ole, millaisten muiden asioiden kanssa &quot;kilpailet kohderyhmän huomiosta&quot;? Oletko edistämässä uuden tuotteen kysyntää vai tarjoamassa palvelua jo olemassa oleva"/>
          <p:cNvSpPr txBox="1"/>
          <p:nvPr>
            <p:ph type="body" idx="1"/>
          </p:nvPr>
        </p:nvSpPr>
        <p:spPr>
          <a:xfrm>
            <a:off x="1252655" y="4116890"/>
            <a:ext cx="21378388" cy="7572325"/>
          </a:xfrm>
          <a:prstGeom prst="rect">
            <a:avLst/>
          </a:prstGeom>
        </p:spPr>
        <p:txBody>
          <a:bodyPr/>
          <a:lstStyle/>
          <a:p>
            <a:pPr marL="0" indent="0" defTabSz="457200">
              <a:lnSpc>
                <a:spcPts val="5600"/>
              </a:lnSpc>
              <a:spcBef>
                <a:spcPts val="1200"/>
              </a:spcBef>
              <a:buSzTx/>
              <a:buNone/>
              <a:defRPr sz="3400">
                <a:latin typeface="Muli"/>
                <a:ea typeface="Muli"/>
                <a:cs typeface="Muli"/>
                <a:sym typeface="Muli"/>
              </a:defRPr>
            </a:pPr>
            <a:r>
              <a:t>Markkinatilanne: </a:t>
            </a:r>
            <a:r>
              <a:rPr>
                <a:latin typeface="Muli ExtraLight"/>
                <a:ea typeface="Muli ExtraLight"/>
                <a:cs typeface="Muli ExtraLight"/>
                <a:sym typeface="Muli ExtraLight"/>
              </a:rPr>
              <a:t>Oletko edelläkävijä vai onko alalla paljon kilpailua? Jos suoraa kilpailua ei ole, millaisten muiden asioiden kanssa "kilpailet kohderyhmän huomiosta"? Oletko edistämässä uuden tuotteen kysyntää vai tarjoamassa palvelua jo olemassa olevaan markkinaan, jossa kilpailua. Miten erotut kilpailussa eduksesi?</a:t>
            </a:r>
          </a:p>
        </p:txBody>
      </p:sp>
      <p:sp>
        <p:nvSpPr>
          <p:cNvPr id="447" name="Line"/>
          <p:cNvSpPr/>
          <p:nvPr/>
        </p:nvSpPr>
        <p:spPr>
          <a:xfrm flipV="1">
            <a:off x="22560201" y="3595513"/>
            <a:ext cx="2" cy="8615079"/>
          </a:xfrm>
          <a:prstGeom prst="line">
            <a:avLst/>
          </a:prstGeom>
          <a:ln w="25400">
            <a:solidFill>
              <a:srgbClr val="47979D"/>
            </a:solidFill>
            <a:miter lim="400000"/>
          </a:ln>
        </p:spPr>
        <p:txBody>
          <a:bodyPr lIns="45718" tIns="45718" rIns="45718" bIns="45718"/>
          <a:lstStyle/>
          <a:p>
            <a:pP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9" name="Kirjaa tähän"/>
          <p:cNvSpPr txBox="1"/>
          <p:nvPr>
            <p:ph type="title"/>
          </p:nvPr>
        </p:nvSpPr>
        <p:spPr>
          <a:xfrm>
            <a:off x="1077070" y="2058123"/>
            <a:ext cx="21350432" cy="1496817"/>
          </a:xfrm>
          <a:prstGeom prst="rect">
            <a:avLst/>
          </a:prstGeom>
        </p:spPr>
        <p:txBody>
          <a:bodyPr/>
          <a:lstStyle>
            <a:lvl1pPr defTabSz="1341085">
              <a:defRPr spc="-200" sz="7400"/>
            </a:lvl1pPr>
          </a:lstStyle>
          <a:p>
            <a:pPr/>
            <a:r>
              <a:t>Kirjaa tähän</a:t>
            </a:r>
          </a:p>
        </p:txBody>
      </p:sp>
      <p:sp>
        <p:nvSpPr>
          <p:cNvPr id="450" name="Erottuvuustekijät: Mitä asioita sinun kannattaa korostaa ja mitä asioita välttää omassa markkinoinnissasi? Vrt. uuden asian pioneeri vs. viestinnällä kyllästetty markkina? Millaista mielikuvaa haluat sisällöilläsi saada aikaan?"/>
          <p:cNvSpPr txBox="1"/>
          <p:nvPr>
            <p:ph type="body" idx="1"/>
          </p:nvPr>
        </p:nvSpPr>
        <p:spPr>
          <a:xfrm>
            <a:off x="1278055" y="4116890"/>
            <a:ext cx="21378388" cy="7572325"/>
          </a:xfrm>
          <a:prstGeom prst="rect">
            <a:avLst/>
          </a:prstGeom>
        </p:spPr>
        <p:txBody>
          <a:bodyPr/>
          <a:lstStyle/>
          <a:p>
            <a:pPr marL="0" indent="0" defTabSz="457200">
              <a:lnSpc>
                <a:spcPts val="5600"/>
              </a:lnSpc>
              <a:spcBef>
                <a:spcPts val="1200"/>
              </a:spcBef>
              <a:buSzTx/>
              <a:buNone/>
              <a:defRPr sz="3400">
                <a:latin typeface="Muli"/>
                <a:ea typeface="Muli"/>
                <a:cs typeface="Muli"/>
                <a:sym typeface="Muli"/>
              </a:defRPr>
            </a:pPr>
            <a:r>
              <a:t>Erottuvuustekijät: </a:t>
            </a:r>
            <a:r>
              <a:rPr>
                <a:latin typeface="Muli ExtraLight"/>
                <a:ea typeface="Muli ExtraLight"/>
                <a:cs typeface="Muli ExtraLight"/>
                <a:sym typeface="Muli ExtraLight"/>
              </a:rPr>
              <a:t>Mitä asioita sinun kannattaa korostaa ja mitä asioita välttää omassa markkinoinnissasi? Vrt. uuden asian pioneeri vs. viestinnällä kyllästetty markkina? Millaista mielikuvaa haluat sisällöilläsi saada aikaan? </a:t>
            </a:r>
          </a:p>
        </p:txBody>
      </p:sp>
      <p:sp>
        <p:nvSpPr>
          <p:cNvPr id="451" name="Line"/>
          <p:cNvSpPr/>
          <p:nvPr/>
        </p:nvSpPr>
        <p:spPr>
          <a:xfrm flipV="1">
            <a:off x="22560201" y="3595513"/>
            <a:ext cx="2" cy="8615079"/>
          </a:xfrm>
          <a:prstGeom prst="line">
            <a:avLst/>
          </a:prstGeom>
          <a:ln w="25400">
            <a:solidFill>
              <a:srgbClr val="47979D"/>
            </a:solidFill>
            <a:miter lim="400000"/>
          </a:ln>
        </p:spPr>
        <p:txBody>
          <a:bodyPr lIns="45718" tIns="45718" rIns="45718" bIns="45718"/>
          <a:lstStyle/>
          <a:p>
            <a:pP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3" name="Kirjaa tähän"/>
          <p:cNvSpPr txBox="1"/>
          <p:nvPr>
            <p:ph type="title"/>
          </p:nvPr>
        </p:nvSpPr>
        <p:spPr>
          <a:xfrm>
            <a:off x="1077070" y="2058123"/>
            <a:ext cx="21350432" cy="1496817"/>
          </a:xfrm>
          <a:prstGeom prst="rect">
            <a:avLst/>
          </a:prstGeom>
        </p:spPr>
        <p:txBody>
          <a:bodyPr/>
          <a:lstStyle>
            <a:lvl1pPr defTabSz="1341085">
              <a:defRPr spc="-200" sz="7400"/>
            </a:lvl1pPr>
          </a:lstStyle>
          <a:p>
            <a:pPr/>
            <a:r>
              <a:t>Kirjaa tähän</a:t>
            </a:r>
          </a:p>
        </p:txBody>
      </p:sp>
      <p:sp>
        <p:nvSpPr>
          <p:cNvPr id="454" name="Mielikuvalliset tavoitteet:"/>
          <p:cNvSpPr txBox="1"/>
          <p:nvPr>
            <p:ph type="body" idx="1"/>
          </p:nvPr>
        </p:nvSpPr>
        <p:spPr>
          <a:xfrm>
            <a:off x="1063091" y="4333533"/>
            <a:ext cx="21378390" cy="7572325"/>
          </a:xfrm>
          <a:prstGeom prst="rect">
            <a:avLst/>
          </a:prstGeom>
        </p:spPr>
        <p:txBody>
          <a:bodyPr/>
          <a:lstStyle>
            <a:lvl1pPr marL="0" indent="0" defTabSz="457200">
              <a:lnSpc>
                <a:spcPts val="10000"/>
              </a:lnSpc>
              <a:spcBef>
                <a:spcPts val="1200"/>
              </a:spcBef>
              <a:buSzTx/>
              <a:buNone/>
              <a:defRPr sz="6000">
                <a:latin typeface="Muli"/>
                <a:ea typeface="Muli"/>
                <a:cs typeface="Muli"/>
                <a:sym typeface="Muli"/>
              </a:defRPr>
            </a:lvl1pPr>
          </a:lstStyle>
          <a:p>
            <a:pPr/>
            <a:r>
              <a:t>Mielikuvalliset tavoitteet:</a:t>
            </a:r>
          </a:p>
        </p:txBody>
      </p:sp>
      <p:sp>
        <p:nvSpPr>
          <p:cNvPr id="455" name="Line"/>
          <p:cNvSpPr/>
          <p:nvPr/>
        </p:nvSpPr>
        <p:spPr>
          <a:xfrm flipV="1">
            <a:off x="22560201" y="3595513"/>
            <a:ext cx="2" cy="8615079"/>
          </a:xfrm>
          <a:prstGeom prst="line">
            <a:avLst/>
          </a:prstGeom>
          <a:ln w="25400">
            <a:solidFill>
              <a:srgbClr val="47979D"/>
            </a:solidFill>
            <a:miter lim="400000"/>
          </a:ln>
        </p:spPr>
        <p:txBody>
          <a:bodyPr lIns="45718" tIns="45718" rIns="45718" bIns="45718"/>
          <a:lstStyle/>
          <a:p>
            <a:pP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7" name="Sisällöntuotanto ja sisältökalenteri"/>
          <p:cNvSpPr txBox="1"/>
          <p:nvPr/>
        </p:nvSpPr>
        <p:spPr>
          <a:xfrm>
            <a:off x="4221052" y="6267448"/>
            <a:ext cx="15541974" cy="118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2438337">
              <a:lnSpc>
                <a:spcPct val="120000"/>
              </a:lnSpc>
              <a:spcBef>
                <a:spcPts val="4500"/>
              </a:spcBef>
              <a:defRPr sz="5800">
                <a:solidFill>
                  <a:srgbClr val="FFFFFF"/>
                </a:solidFill>
                <a:latin typeface="Muli Light"/>
                <a:ea typeface="Muli Light"/>
                <a:cs typeface="Muli Light"/>
                <a:sym typeface="Muli Light"/>
              </a:defRPr>
            </a:lvl1pPr>
          </a:lstStyle>
          <a:p>
            <a:pPr/>
            <a:r>
              <a:t>Sisällöntuotanto ja sisältökalenteri</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9" name="Kirjaa tähän: Asiakas ei tunne yritystäsi eikä tarvetta tarjonnalle ole."/>
          <p:cNvSpPr txBox="1"/>
          <p:nvPr>
            <p:ph type="title"/>
          </p:nvPr>
        </p:nvSpPr>
        <p:spPr>
          <a:xfrm>
            <a:off x="1077070" y="2058123"/>
            <a:ext cx="21350432" cy="1496817"/>
          </a:xfrm>
          <a:prstGeom prst="rect">
            <a:avLst/>
          </a:prstGeom>
        </p:spPr>
        <p:txBody>
          <a:bodyPr/>
          <a:lstStyle>
            <a:lvl1pPr defTabSz="2413954">
              <a:defRPr spc="-200" sz="5200"/>
            </a:lvl1pPr>
          </a:lstStyle>
          <a:p>
            <a:pPr/>
            <a:r>
              <a:t>Kirjaa tähän: Asiakas ei tunne yritystäsi eikä tarvetta tarjonnalle ole.</a:t>
            </a:r>
          </a:p>
        </p:txBody>
      </p:sp>
      <p:sp>
        <p:nvSpPr>
          <p:cNvPr id="460" name="Asiakas ei tunne yritystäsi eikä tarvetta tarjonnalle ole. Millaiset sisällöt sopisivat parhaiten tähän vaiheeseen ja mikä olisi tässä kohtaa tärkein viestisi? Mitä sisältömuotoja käyttäisit kiinnostuksen herättämiseen?"/>
          <p:cNvSpPr txBox="1"/>
          <p:nvPr>
            <p:ph type="body" idx="1"/>
          </p:nvPr>
        </p:nvSpPr>
        <p:spPr>
          <a:xfrm>
            <a:off x="1252655" y="4333533"/>
            <a:ext cx="21378388" cy="7572325"/>
          </a:xfrm>
          <a:prstGeom prst="rect">
            <a:avLst/>
          </a:prstGeom>
        </p:spPr>
        <p:txBody>
          <a:bodyPr/>
          <a:lstStyle>
            <a:lvl1pPr marL="0" indent="0" defTabSz="457200">
              <a:lnSpc>
                <a:spcPts val="5400"/>
              </a:lnSpc>
              <a:spcBef>
                <a:spcPts val="1200"/>
              </a:spcBef>
              <a:buSzTx/>
              <a:buNone/>
              <a:defRPr sz="3000">
                <a:latin typeface="Muli ExtraLight"/>
                <a:ea typeface="Muli ExtraLight"/>
                <a:cs typeface="Muli ExtraLight"/>
                <a:sym typeface="Muli ExtraLight"/>
              </a:defRPr>
            </a:lvl1pPr>
          </a:lstStyle>
          <a:p>
            <a:pPr/>
            <a:r>
              <a:t>Asiakas ei tunne yritystäsi eikä tarvetta tarjonnalle ole. Millaiset sisällöt sopisivat parhaiten tähän vaiheeseen ja mikä olisi tässä kohtaa tärkein viestisi? Mitä sisältömuotoja käyttäisit kiinnostuksen herättämiseen? </a:t>
            </a:r>
          </a:p>
        </p:txBody>
      </p:sp>
      <p:sp>
        <p:nvSpPr>
          <p:cNvPr id="461" name="Line"/>
          <p:cNvSpPr/>
          <p:nvPr/>
        </p:nvSpPr>
        <p:spPr>
          <a:xfrm flipV="1">
            <a:off x="22560201" y="3595513"/>
            <a:ext cx="2" cy="8615079"/>
          </a:xfrm>
          <a:prstGeom prst="line">
            <a:avLst/>
          </a:prstGeom>
          <a:ln w="25400">
            <a:solidFill>
              <a:srgbClr val="47979D"/>
            </a:solidFill>
            <a:miter lim="400000"/>
          </a:ln>
        </p:spPr>
        <p:txBody>
          <a:bodyPr lIns="45718" tIns="45718" rIns="45718" bIns="45718"/>
          <a:lstStyle/>
          <a:p>
            <a:pP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7" name="Digitaalisen markkinoinnin työkirja"/>
          <p:cNvSpPr txBox="1"/>
          <p:nvPr>
            <p:ph type="title"/>
          </p:nvPr>
        </p:nvSpPr>
        <p:spPr>
          <a:xfrm>
            <a:off x="1382955" y="2074166"/>
            <a:ext cx="18628488" cy="1496818"/>
          </a:xfrm>
          <a:prstGeom prst="rect">
            <a:avLst/>
          </a:prstGeom>
        </p:spPr>
        <p:txBody>
          <a:bodyPr/>
          <a:lstStyle>
            <a:lvl1pPr defTabSz="1219168">
              <a:defRPr spc="-200" sz="7500"/>
            </a:lvl1pPr>
          </a:lstStyle>
          <a:p>
            <a:pPr/>
            <a:r>
              <a:t>Digitaalisen markkinoinnin työkirja</a:t>
            </a:r>
          </a:p>
        </p:txBody>
      </p:sp>
      <p:sp>
        <p:nvSpPr>
          <p:cNvPr id="388" name="Tämä digimarkkinoinnin työkirja on tukemassa Digillä huipulle -koulutuskokonaisuutta.…"/>
          <p:cNvSpPr txBox="1"/>
          <p:nvPr>
            <p:ph type="body" idx="1"/>
          </p:nvPr>
        </p:nvSpPr>
        <p:spPr>
          <a:xfrm>
            <a:off x="1586272" y="4829076"/>
            <a:ext cx="21484822" cy="7094867"/>
          </a:xfrm>
          <a:prstGeom prst="rect">
            <a:avLst/>
          </a:prstGeom>
        </p:spPr>
        <p:txBody>
          <a:bodyPr lIns="50800" tIns="50800" rIns="50800" bIns="50800"/>
          <a:lstStyle>
            <a:lvl1pPr marL="0" indent="0" defTabSz="457200">
              <a:lnSpc>
                <a:spcPts val="7400"/>
              </a:lnSpc>
              <a:spcBef>
                <a:spcPts val="600"/>
              </a:spcBef>
              <a:buSzTx/>
              <a:buNone/>
              <a:defRPr sz="4400">
                <a:solidFill>
                  <a:srgbClr val="282828"/>
                </a:solidFill>
                <a:latin typeface="Muli Light"/>
                <a:ea typeface="Muli Light"/>
                <a:cs typeface="Muli Light"/>
                <a:sym typeface="Muli Light"/>
              </a:defRPr>
            </a:lvl1pPr>
          </a:lstStyle>
          <a:p>
            <a:pPr/>
            <a:r>
              <a:t>Tämä työkirjan on koonnut Digimarkkinointitoimisto Flumenian Sanna Virtanen ja se on tarkoitettu koulutukseen osallistujille, ei julkiseen jakeluun, kaupalliseen tarkoitukseen tai sisällön kopiointiin.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3" name="Kirjaa tähän: Asiakas on vieraillut verkkosivustollasi, mutta on jäänyt pohtimaan."/>
          <p:cNvSpPr txBox="1"/>
          <p:nvPr>
            <p:ph type="title"/>
          </p:nvPr>
        </p:nvSpPr>
        <p:spPr>
          <a:xfrm>
            <a:off x="1077070" y="2058123"/>
            <a:ext cx="21350432" cy="1496817"/>
          </a:xfrm>
          <a:prstGeom prst="rect">
            <a:avLst/>
          </a:prstGeom>
        </p:spPr>
        <p:txBody>
          <a:bodyPr/>
          <a:lstStyle>
            <a:lvl1pPr defTabSz="2048204">
              <a:defRPr spc="-100" sz="4400"/>
            </a:lvl1pPr>
          </a:lstStyle>
          <a:p>
            <a:pPr/>
            <a:r>
              <a:t>Kirjaa tähän: Asiakas on vieraillut verkkosivustollasi, mutta on jäänyt pohtimaan.</a:t>
            </a:r>
          </a:p>
        </p:txBody>
      </p:sp>
      <p:sp>
        <p:nvSpPr>
          <p:cNvPr id="464" name="Minkä haasteen tarjontasi ratkaisee? Millaiset sisällöt sopisivat parhaiten tähän vaiheeseen ja mikä olisi tässä kohtaa tärkein viestisi? Mitä sisältömuotoja käyttäisit ostopäätöksen tukemiseen?"/>
          <p:cNvSpPr txBox="1"/>
          <p:nvPr>
            <p:ph type="body" idx="1"/>
          </p:nvPr>
        </p:nvSpPr>
        <p:spPr>
          <a:xfrm>
            <a:off x="1252655" y="4333533"/>
            <a:ext cx="21378388" cy="7572325"/>
          </a:xfrm>
          <a:prstGeom prst="rect">
            <a:avLst/>
          </a:prstGeom>
        </p:spPr>
        <p:txBody>
          <a:bodyPr/>
          <a:lstStyle>
            <a:lvl1pPr marL="0" indent="0" defTabSz="457200">
              <a:lnSpc>
                <a:spcPts val="5400"/>
              </a:lnSpc>
              <a:spcBef>
                <a:spcPts val="1200"/>
              </a:spcBef>
              <a:buSzTx/>
              <a:buNone/>
              <a:defRPr sz="3000">
                <a:latin typeface="Muli ExtraLight"/>
                <a:ea typeface="Muli ExtraLight"/>
                <a:cs typeface="Muli ExtraLight"/>
                <a:sym typeface="Muli ExtraLight"/>
              </a:defRPr>
            </a:lvl1pPr>
          </a:lstStyle>
          <a:p>
            <a:pPr/>
            <a:r>
              <a:t>Minkä haasteen tarjontasi ratkaisee? Millaiset sisällöt sopisivat parhaiten tähän vaiheeseen ja mikä olisi tässä kohtaa tärkein viestisi? Mitä sisältömuotoja käyttäisit ostopäätöksen tukemiseen? </a:t>
            </a:r>
          </a:p>
        </p:txBody>
      </p:sp>
      <p:sp>
        <p:nvSpPr>
          <p:cNvPr id="465" name="Line"/>
          <p:cNvSpPr/>
          <p:nvPr/>
        </p:nvSpPr>
        <p:spPr>
          <a:xfrm flipV="1">
            <a:off x="22560201" y="3595513"/>
            <a:ext cx="2" cy="8615079"/>
          </a:xfrm>
          <a:prstGeom prst="line">
            <a:avLst/>
          </a:prstGeom>
          <a:ln w="25400">
            <a:solidFill>
              <a:srgbClr val="47979D"/>
            </a:solidFill>
            <a:miter lim="400000"/>
          </a:ln>
        </p:spPr>
        <p:txBody>
          <a:bodyPr lIns="45718" tIns="45718" rIns="45718" bIns="45718"/>
          <a:lstStyle/>
          <a:p>
            <a:pP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7" name="Kirjaa tähän: Mistä asioista viestit nykyisille asiakkaillesi ja mitä asiakkaasi arvostaa?"/>
          <p:cNvSpPr txBox="1"/>
          <p:nvPr>
            <p:ph type="title"/>
          </p:nvPr>
        </p:nvSpPr>
        <p:spPr>
          <a:xfrm>
            <a:off x="1077070" y="2058123"/>
            <a:ext cx="21350432" cy="1496817"/>
          </a:xfrm>
          <a:prstGeom prst="rect">
            <a:avLst/>
          </a:prstGeom>
        </p:spPr>
        <p:txBody>
          <a:bodyPr/>
          <a:lstStyle>
            <a:lvl1pPr defTabSz="1926287">
              <a:defRPr spc="-99" sz="4100"/>
            </a:lvl1pPr>
          </a:lstStyle>
          <a:p>
            <a:pPr/>
            <a:r>
              <a:t>Kirjaa tähän: Mistä asioista viestit nykyisille asiakkaillesi ja mitä asiakkaasi arvostaa? </a:t>
            </a:r>
          </a:p>
        </p:txBody>
      </p:sp>
      <p:sp>
        <p:nvSpPr>
          <p:cNvPr id="468" name="Millaiset sisällöt sopisivat parhaiten tähän vaiheeseen ja mikä olisi tässä kohtaa tärkein viestisi? Mitä sisältömuotoja käyttäisit tässä kohtaa, kun asiakas on jo tietoinen tarjonnastasi? (Nykyinen asiakkaasi on tarjontasi paras markkinoija jos hän akti"/>
          <p:cNvSpPr txBox="1"/>
          <p:nvPr>
            <p:ph type="body" idx="1"/>
          </p:nvPr>
        </p:nvSpPr>
        <p:spPr>
          <a:xfrm>
            <a:off x="1252655" y="4333533"/>
            <a:ext cx="21378388" cy="7572325"/>
          </a:xfrm>
          <a:prstGeom prst="rect">
            <a:avLst/>
          </a:prstGeom>
        </p:spPr>
        <p:txBody>
          <a:bodyPr/>
          <a:lstStyle/>
          <a:p>
            <a:pPr marL="0" indent="0" defTabSz="457200">
              <a:lnSpc>
                <a:spcPts val="5400"/>
              </a:lnSpc>
              <a:spcBef>
                <a:spcPts val="1200"/>
              </a:spcBef>
              <a:buSzTx/>
              <a:buNone/>
              <a:defRPr sz="3000">
                <a:latin typeface="Muli ExtraLight"/>
                <a:ea typeface="Muli ExtraLight"/>
                <a:cs typeface="Muli ExtraLight"/>
                <a:sym typeface="Muli ExtraLight"/>
              </a:defRPr>
            </a:pPr>
            <a:r>
              <a:t>Millaiset sisällöt sopisivat parhaiten tähän vaiheeseen ja mikä olisi tässä kohtaa tärkein viestisi? Mitä sisältömuotoja käyttäisit tässä kohtaa, kun asiakas on jo tietoinen tarjonnastasi? </a:t>
            </a:r>
            <a:r>
              <a:rPr i="1">
                <a:latin typeface="Muli"/>
                <a:ea typeface="Muli"/>
                <a:cs typeface="Muli"/>
                <a:sym typeface="Muli"/>
              </a:rPr>
              <a:t>(Nykyinen asiakkaasi on tarjontasi paras markkinoija jos hän aktiivisesti tykkää, jakaa, suosittelee tai keskustelee eri kanavissa yrityksen kanssa.) </a:t>
            </a:r>
          </a:p>
        </p:txBody>
      </p:sp>
      <p:sp>
        <p:nvSpPr>
          <p:cNvPr id="469" name="Line"/>
          <p:cNvSpPr/>
          <p:nvPr/>
        </p:nvSpPr>
        <p:spPr>
          <a:xfrm flipV="1">
            <a:off x="22560201" y="3595513"/>
            <a:ext cx="2" cy="8615079"/>
          </a:xfrm>
          <a:prstGeom prst="line">
            <a:avLst/>
          </a:prstGeom>
          <a:ln w="25400">
            <a:solidFill>
              <a:srgbClr val="47979D"/>
            </a:solidFill>
            <a:miter lim="400000"/>
          </a:ln>
        </p:spPr>
        <p:txBody>
          <a:bodyPr lIns="45718" tIns="45718" rIns="45718" bIns="45718"/>
          <a:lstStyle/>
          <a:p>
            <a:pP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1" name="Line"/>
          <p:cNvSpPr/>
          <p:nvPr/>
        </p:nvSpPr>
        <p:spPr>
          <a:xfrm flipV="1">
            <a:off x="14705373" y="1224382"/>
            <a:ext cx="2" cy="10340923"/>
          </a:xfrm>
          <a:prstGeom prst="line">
            <a:avLst/>
          </a:prstGeom>
          <a:ln w="25400">
            <a:solidFill>
              <a:srgbClr val="000000"/>
            </a:solidFill>
            <a:miter lim="400000"/>
          </a:ln>
        </p:spPr>
        <p:txBody>
          <a:bodyPr lIns="45718" tIns="45718" rIns="45718" bIns="45718"/>
          <a:lstStyle/>
          <a:p>
            <a:pPr/>
          </a:p>
        </p:txBody>
      </p:sp>
      <p:sp>
        <p:nvSpPr>
          <p:cNvPr id="472" name="Line"/>
          <p:cNvSpPr/>
          <p:nvPr/>
        </p:nvSpPr>
        <p:spPr>
          <a:xfrm flipH="1" flipV="1">
            <a:off x="5849410" y="6672893"/>
            <a:ext cx="19974760" cy="1"/>
          </a:xfrm>
          <a:prstGeom prst="line">
            <a:avLst/>
          </a:prstGeom>
          <a:ln w="25400">
            <a:solidFill>
              <a:srgbClr val="000000"/>
            </a:solidFill>
            <a:miter lim="400000"/>
          </a:ln>
        </p:spPr>
        <p:txBody>
          <a:bodyPr lIns="45718" tIns="45718" rIns="45718" bIns="45718"/>
          <a:lstStyle/>
          <a:p>
            <a:pPr/>
          </a:p>
        </p:txBody>
      </p:sp>
      <p:sp>
        <p:nvSpPr>
          <p:cNvPr id="473" name="Teema 1:"/>
          <p:cNvSpPr txBox="1"/>
          <p:nvPr>
            <p:ph type="body" sz="quarter" idx="1"/>
          </p:nvPr>
        </p:nvSpPr>
        <p:spPr>
          <a:xfrm>
            <a:off x="5565587" y="2190219"/>
            <a:ext cx="10135931" cy="1905751"/>
          </a:xfrm>
          <a:prstGeom prst="rect">
            <a:avLst/>
          </a:prstGeom>
        </p:spPr>
        <p:txBody>
          <a:bodyPr/>
          <a:lstStyle>
            <a:lvl1pPr marL="0" indent="0">
              <a:spcBef>
                <a:spcPts val="4500"/>
              </a:spcBef>
              <a:buSzTx/>
              <a:buNone/>
              <a:defRPr b="1" sz="3600"/>
            </a:lvl1pPr>
          </a:lstStyle>
          <a:p>
            <a:pPr/>
            <a:r>
              <a:t>Teema 1:</a:t>
            </a:r>
          </a:p>
        </p:txBody>
      </p:sp>
      <p:sp>
        <p:nvSpPr>
          <p:cNvPr id="474" name="Teema 2:"/>
          <p:cNvSpPr txBox="1"/>
          <p:nvPr/>
        </p:nvSpPr>
        <p:spPr>
          <a:xfrm>
            <a:off x="14903839" y="2190219"/>
            <a:ext cx="10531791" cy="19057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spcBef>
                <a:spcPts val="4500"/>
              </a:spcBef>
              <a:defRPr b="1" sz="3600">
                <a:latin typeface="Muli"/>
                <a:ea typeface="Muli"/>
                <a:cs typeface="Muli"/>
                <a:sym typeface="Muli"/>
              </a:defRPr>
            </a:lvl1pPr>
          </a:lstStyle>
          <a:p>
            <a:pPr/>
            <a:r>
              <a:t>Teema 2:</a:t>
            </a:r>
          </a:p>
        </p:txBody>
      </p:sp>
      <p:sp>
        <p:nvSpPr>
          <p:cNvPr id="475" name="Teema 3:"/>
          <p:cNvSpPr txBox="1"/>
          <p:nvPr/>
        </p:nvSpPr>
        <p:spPr>
          <a:xfrm>
            <a:off x="5517457" y="6563976"/>
            <a:ext cx="8989452" cy="236604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spcBef>
                <a:spcPts val="4500"/>
              </a:spcBef>
              <a:defRPr b="1" sz="3600">
                <a:latin typeface="Muli"/>
                <a:ea typeface="Muli"/>
                <a:cs typeface="Muli"/>
                <a:sym typeface="Muli"/>
              </a:defRPr>
            </a:lvl1pPr>
          </a:lstStyle>
          <a:p>
            <a:pPr/>
            <a:r>
              <a:t>Teema 3:</a:t>
            </a:r>
          </a:p>
        </p:txBody>
      </p:sp>
      <p:sp>
        <p:nvSpPr>
          <p:cNvPr id="476" name="Sisältöteemat"/>
          <p:cNvSpPr txBox="1"/>
          <p:nvPr/>
        </p:nvSpPr>
        <p:spPr>
          <a:xfrm>
            <a:off x="269046" y="-68478"/>
            <a:ext cx="6335540" cy="41420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defTabSz="792479">
              <a:spcBef>
                <a:spcPts val="4300"/>
              </a:spcBef>
              <a:defRPr b="1" sz="6600">
                <a:solidFill>
                  <a:srgbClr val="00999E"/>
                </a:solidFill>
                <a:latin typeface="Muli"/>
                <a:ea typeface="Muli"/>
                <a:cs typeface="Muli"/>
                <a:sym typeface="Muli"/>
              </a:defRPr>
            </a:lvl1pPr>
          </a:lstStyle>
          <a:p>
            <a:pPr/>
            <a:r>
              <a:t>Sisältöteemat</a:t>
            </a:r>
          </a:p>
        </p:txBody>
      </p:sp>
      <p:sp>
        <p:nvSpPr>
          <p:cNvPr id="477" name="Teema 4:"/>
          <p:cNvSpPr txBox="1"/>
          <p:nvPr/>
        </p:nvSpPr>
        <p:spPr>
          <a:xfrm>
            <a:off x="14903839" y="6794124"/>
            <a:ext cx="8043430" cy="19057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spcBef>
                <a:spcPts val="4500"/>
              </a:spcBef>
              <a:defRPr b="1" sz="3600">
                <a:latin typeface="Muli"/>
                <a:ea typeface="Muli"/>
                <a:cs typeface="Muli"/>
                <a:sym typeface="Muli"/>
              </a:defRPr>
            </a:lvl1pPr>
          </a:lstStyle>
          <a:p>
            <a:pPr/>
            <a:r>
              <a:t>Teema 4:</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9" name="Line"/>
          <p:cNvSpPr/>
          <p:nvPr/>
        </p:nvSpPr>
        <p:spPr>
          <a:xfrm flipV="1">
            <a:off x="14705373" y="1224382"/>
            <a:ext cx="2" cy="10340923"/>
          </a:xfrm>
          <a:prstGeom prst="line">
            <a:avLst/>
          </a:prstGeom>
          <a:ln w="25400">
            <a:solidFill>
              <a:srgbClr val="000000"/>
            </a:solidFill>
            <a:miter lim="400000"/>
          </a:ln>
        </p:spPr>
        <p:txBody>
          <a:bodyPr lIns="45718" tIns="45718" rIns="45718" bIns="45718"/>
          <a:lstStyle/>
          <a:p>
            <a:pPr/>
          </a:p>
        </p:txBody>
      </p:sp>
      <p:sp>
        <p:nvSpPr>
          <p:cNvPr id="480" name="Line"/>
          <p:cNvSpPr/>
          <p:nvPr/>
        </p:nvSpPr>
        <p:spPr>
          <a:xfrm flipH="1" flipV="1">
            <a:off x="5849410" y="6672893"/>
            <a:ext cx="19974760" cy="1"/>
          </a:xfrm>
          <a:prstGeom prst="line">
            <a:avLst/>
          </a:prstGeom>
          <a:ln w="25400">
            <a:solidFill>
              <a:srgbClr val="000000"/>
            </a:solidFill>
            <a:miter lim="400000"/>
          </a:ln>
        </p:spPr>
        <p:txBody>
          <a:bodyPr lIns="45718" tIns="45718" rIns="45718" bIns="45718"/>
          <a:lstStyle/>
          <a:p>
            <a:pPr/>
          </a:p>
        </p:txBody>
      </p:sp>
      <p:sp>
        <p:nvSpPr>
          <p:cNvPr id="481" name="Kevät"/>
          <p:cNvSpPr txBox="1"/>
          <p:nvPr>
            <p:ph type="body" sz="quarter" idx="1"/>
          </p:nvPr>
        </p:nvSpPr>
        <p:spPr>
          <a:xfrm>
            <a:off x="5565587" y="2190219"/>
            <a:ext cx="10135931" cy="1905751"/>
          </a:xfrm>
          <a:prstGeom prst="rect">
            <a:avLst/>
          </a:prstGeom>
        </p:spPr>
        <p:txBody>
          <a:bodyPr/>
          <a:lstStyle>
            <a:lvl1pPr marL="0" indent="0">
              <a:spcBef>
                <a:spcPts val="4500"/>
              </a:spcBef>
              <a:buSzTx/>
              <a:buNone/>
              <a:defRPr b="1" sz="3600"/>
            </a:lvl1pPr>
          </a:lstStyle>
          <a:p>
            <a:pPr/>
            <a:r>
              <a:t>Kevät</a:t>
            </a:r>
          </a:p>
        </p:txBody>
      </p:sp>
      <p:sp>
        <p:nvSpPr>
          <p:cNvPr id="482" name="Kesä"/>
          <p:cNvSpPr txBox="1"/>
          <p:nvPr/>
        </p:nvSpPr>
        <p:spPr>
          <a:xfrm>
            <a:off x="14903839" y="2190219"/>
            <a:ext cx="10531791" cy="19057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spcBef>
                <a:spcPts val="4500"/>
              </a:spcBef>
              <a:defRPr b="1" sz="3600">
                <a:latin typeface="Muli"/>
                <a:ea typeface="Muli"/>
                <a:cs typeface="Muli"/>
                <a:sym typeface="Muli"/>
              </a:defRPr>
            </a:lvl1pPr>
          </a:lstStyle>
          <a:p>
            <a:pPr/>
            <a:r>
              <a:t>Kesä</a:t>
            </a:r>
          </a:p>
        </p:txBody>
      </p:sp>
      <p:sp>
        <p:nvSpPr>
          <p:cNvPr id="483" name="Syksy"/>
          <p:cNvSpPr txBox="1"/>
          <p:nvPr/>
        </p:nvSpPr>
        <p:spPr>
          <a:xfrm>
            <a:off x="5517457" y="6563976"/>
            <a:ext cx="8989452" cy="23660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spcBef>
                <a:spcPts val="4500"/>
              </a:spcBef>
              <a:defRPr b="1" sz="3600">
                <a:latin typeface="Muli"/>
                <a:ea typeface="Muli"/>
                <a:cs typeface="Muli"/>
                <a:sym typeface="Muli"/>
              </a:defRPr>
            </a:lvl1pPr>
          </a:lstStyle>
          <a:p>
            <a:pPr/>
            <a:r>
              <a:t>Syksy</a:t>
            </a:r>
          </a:p>
        </p:txBody>
      </p:sp>
      <p:sp>
        <p:nvSpPr>
          <p:cNvPr id="484" name="Sesongit"/>
          <p:cNvSpPr txBox="1"/>
          <p:nvPr/>
        </p:nvSpPr>
        <p:spPr>
          <a:xfrm>
            <a:off x="292447" y="633557"/>
            <a:ext cx="6335541" cy="41420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spcBef>
                <a:spcPts val="4500"/>
              </a:spcBef>
              <a:defRPr b="1" sz="6900">
                <a:solidFill>
                  <a:srgbClr val="00999E"/>
                </a:solidFill>
                <a:latin typeface="Muli"/>
                <a:ea typeface="Muli"/>
                <a:cs typeface="Muli"/>
                <a:sym typeface="Muli"/>
              </a:defRPr>
            </a:lvl1pPr>
          </a:lstStyle>
          <a:p>
            <a:pPr/>
            <a:r>
              <a:t>Sesongit</a:t>
            </a:r>
          </a:p>
        </p:txBody>
      </p:sp>
      <p:sp>
        <p:nvSpPr>
          <p:cNvPr id="485" name="Talvi"/>
          <p:cNvSpPr txBox="1"/>
          <p:nvPr/>
        </p:nvSpPr>
        <p:spPr>
          <a:xfrm>
            <a:off x="14903839" y="6794124"/>
            <a:ext cx="8043430" cy="19057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spcBef>
                <a:spcPts val="4500"/>
              </a:spcBef>
              <a:defRPr b="1" sz="3600">
                <a:latin typeface="Muli"/>
                <a:ea typeface="Muli"/>
                <a:cs typeface="Muli"/>
                <a:sym typeface="Muli"/>
              </a:defRPr>
            </a:lvl1pPr>
          </a:lstStyle>
          <a:p>
            <a:pPr/>
            <a:r>
              <a:t>Talvi</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Kirjaa tähän sisältöideoita:"/>
          <p:cNvSpPr txBox="1"/>
          <p:nvPr>
            <p:ph type="title"/>
          </p:nvPr>
        </p:nvSpPr>
        <p:spPr>
          <a:xfrm>
            <a:off x="1077070" y="2058123"/>
            <a:ext cx="21350432" cy="1496817"/>
          </a:xfrm>
          <a:prstGeom prst="rect">
            <a:avLst/>
          </a:prstGeom>
        </p:spPr>
        <p:txBody>
          <a:bodyPr/>
          <a:lstStyle>
            <a:lvl1pPr>
              <a:defRPr spc="-200" sz="5300"/>
            </a:lvl1pPr>
          </a:lstStyle>
          <a:p>
            <a:pPr/>
            <a:r>
              <a:t>Kirjaa tähän sisältöideoita:</a:t>
            </a:r>
          </a:p>
        </p:txBody>
      </p:sp>
      <p:sp>
        <p:nvSpPr>
          <p:cNvPr id="488" name="Rectangle"/>
          <p:cNvSpPr txBox="1"/>
          <p:nvPr>
            <p:ph type="body" idx="1"/>
          </p:nvPr>
        </p:nvSpPr>
        <p:spPr>
          <a:xfrm>
            <a:off x="1252655" y="4333533"/>
            <a:ext cx="21378388" cy="7572325"/>
          </a:xfrm>
          <a:prstGeom prst="rect">
            <a:avLst/>
          </a:prstGeom>
        </p:spPr>
        <p:txBody>
          <a:bodyPr/>
          <a:lstStyle/>
          <a:p>
            <a:pPr marL="0" indent="0" defTabSz="457200">
              <a:lnSpc>
                <a:spcPts val="5600"/>
              </a:lnSpc>
              <a:spcBef>
                <a:spcPts val="1200"/>
              </a:spcBef>
              <a:buSzTx/>
              <a:buNone/>
              <a:defRPr sz="3400">
                <a:latin typeface="Muli"/>
                <a:ea typeface="Muli"/>
                <a:cs typeface="Muli"/>
                <a:sym typeface="Muli"/>
              </a:defRPr>
            </a:pPr>
          </a:p>
        </p:txBody>
      </p:sp>
      <p:sp>
        <p:nvSpPr>
          <p:cNvPr id="489" name="Line"/>
          <p:cNvSpPr/>
          <p:nvPr/>
        </p:nvSpPr>
        <p:spPr>
          <a:xfrm flipV="1">
            <a:off x="22560201" y="3595513"/>
            <a:ext cx="2" cy="8615079"/>
          </a:xfrm>
          <a:prstGeom prst="line">
            <a:avLst/>
          </a:prstGeom>
          <a:ln w="25400">
            <a:solidFill>
              <a:srgbClr val="47979D"/>
            </a:solidFill>
            <a:miter lim="400000"/>
          </a:ln>
        </p:spPr>
        <p:txBody>
          <a:bodyPr lIns="45718" tIns="45718" rIns="45718" bIns="45718"/>
          <a:lstStyle/>
          <a:p>
            <a:pP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1" name="Verkkosivuston näkyvyyden kehittäminen"/>
          <p:cNvSpPr txBox="1"/>
          <p:nvPr/>
        </p:nvSpPr>
        <p:spPr>
          <a:xfrm>
            <a:off x="4221052" y="6267448"/>
            <a:ext cx="15541974" cy="118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2438337">
              <a:lnSpc>
                <a:spcPct val="120000"/>
              </a:lnSpc>
              <a:spcBef>
                <a:spcPts val="4500"/>
              </a:spcBef>
              <a:defRPr sz="5800">
                <a:solidFill>
                  <a:srgbClr val="FFFFFF"/>
                </a:solidFill>
                <a:latin typeface="Muli Light"/>
                <a:ea typeface="Muli Light"/>
                <a:cs typeface="Muli Light"/>
                <a:sym typeface="Muli Light"/>
              </a:defRPr>
            </a:lvl1pPr>
          </a:lstStyle>
          <a:p>
            <a:pPr/>
            <a:r>
              <a:t>Verkkosivuston näkyvyyden kehittäminen</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Kirjaa tähän"/>
          <p:cNvSpPr txBox="1"/>
          <p:nvPr>
            <p:ph type="title"/>
          </p:nvPr>
        </p:nvSpPr>
        <p:spPr>
          <a:xfrm>
            <a:off x="1077070" y="2058123"/>
            <a:ext cx="21350432" cy="1496817"/>
          </a:xfrm>
          <a:prstGeom prst="rect">
            <a:avLst/>
          </a:prstGeom>
        </p:spPr>
        <p:txBody>
          <a:bodyPr/>
          <a:lstStyle>
            <a:lvl1pPr>
              <a:defRPr spc="-200" sz="5300"/>
            </a:lvl1pPr>
          </a:lstStyle>
          <a:p>
            <a:pPr/>
            <a:r>
              <a:t>Kirjaa tähän</a:t>
            </a:r>
          </a:p>
        </p:txBody>
      </p:sp>
      <p:sp>
        <p:nvSpPr>
          <p:cNvPr id="494" name="Tärkeimmät avainsanat:"/>
          <p:cNvSpPr txBox="1"/>
          <p:nvPr>
            <p:ph type="body" sz="quarter" idx="1"/>
          </p:nvPr>
        </p:nvSpPr>
        <p:spPr>
          <a:xfrm>
            <a:off x="1347913" y="4333533"/>
            <a:ext cx="7765406" cy="7572325"/>
          </a:xfrm>
          <a:prstGeom prst="rect">
            <a:avLst/>
          </a:prstGeom>
        </p:spPr>
        <p:txBody>
          <a:bodyPr/>
          <a:lstStyle>
            <a:lvl1pPr marL="0" indent="0" defTabSz="457200">
              <a:lnSpc>
                <a:spcPts val="5400"/>
              </a:lnSpc>
              <a:spcBef>
                <a:spcPts val="1200"/>
              </a:spcBef>
              <a:buSzTx/>
              <a:buNone/>
              <a:defRPr sz="3000">
                <a:latin typeface="Muli ExtraLight"/>
                <a:ea typeface="Muli ExtraLight"/>
                <a:cs typeface="Muli ExtraLight"/>
                <a:sym typeface="Muli ExtraLight"/>
              </a:defRPr>
            </a:lvl1pPr>
          </a:lstStyle>
          <a:p>
            <a:pPr/>
            <a:r>
              <a:t>Tärkeimmät avainsanat:</a:t>
            </a:r>
          </a:p>
        </p:txBody>
      </p:sp>
      <p:sp>
        <p:nvSpPr>
          <p:cNvPr id="495" name="Line"/>
          <p:cNvSpPr/>
          <p:nvPr/>
        </p:nvSpPr>
        <p:spPr>
          <a:xfrm flipV="1">
            <a:off x="11444653" y="4068970"/>
            <a:ext cx="3" cy="8615079"/>
          </a:xfrm>
          <a:prstGeom prst="line">
            <a:avLst/>
          </a:prstGeom>
          <a:ln w="25400">
            <a:solidFill>
              <a:srgbClr val="47979D"/>
            </a:solidFill>
            <a:miter lim="400000"/>
          </a:ln>
        </p:spPr>
        <p:txBody>
          <a:bodyPr lIns="45718" tIns="45718" rIns="45718" bIns="45718"/>
          <a:lstStyle/>
          <a:p>
            <a:pPr/>
          </a:p>
        </p:txBody>
      </p:sp>
      <p:sp>
        <p:nvSpPr>
          <p:cNvPr id="496" name="Sisältöideat tärkeimpien avainsanojen ympärille:"/>
          <p:cNvSpPr txBox="1"/>
          <p:nvPr/>
        </p:nvSpPr>
        <p:spPr>
          <a:xfrm>
            <a:off x="12588806" y="4333535"/>
            <a:ext cx="10115854" cy="757232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algn="l" defTabSz="457200">
              <a:lnSpc>
                <a:spcPts val="5400"/>
              </a:lnSpc>
              <a:spcBef>
                <a:spcPts val="1200"/>
              </a:spcBef>
              <a:defRPr>
                <a:latin typeface="Muli ExtraLight"/>
                <a:ea typeface="Muli ExtraLight"/>
                <a:cs typeface="Muli ExtraLight"/>
                <a:sym typeface="Muli ExtraLight"/>
              </a:defRPr>
            </a:lvl1pPr>
          </a:lstStyle>
          <a:p>
            <a:pPr/>
            <a:r>
              <a:t>Sisältöideat tärkeimpien avainsanojen ympärille: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8" name="Käytettävät kanavat"/>
          <p:cNvSpPr txBox="1"/>
          <p:nvPr/>
        </p:nvSpPr>
        <p:spPr>
          <a:xfrm>
            <a:off x="4221052" y="6267448"/>
            <a:ext cx="15541974" cy="118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2438337">
              <a:lnSpc>
                <a:spcPct val="120000"/>
              </a:lnSpc>
              <a:spcBef>
                <a:spcPts val="4500"/>
              </a:spcBef>
              <a:defRPr sz="5800">
                <a:solidFill>
                  <a:srgbClr val="FFFFFF"/>
                </a:solidFill>
                <a:latin typeface="Muli Light"/>
                <a:ea typeface="Muli Light"/>
                <a:cs typeface="Muli Light"/>
                <a:sym typeface="Muli Light"/>
              </a:defRPr>
            </a:lvl1pPr>
          </a:lstStyle>
          <a:p>
            <a:pPr/>
            <a:r>
              <a:t>Käytettävät kanavat</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0" name="Kirjaa tähän"/>
          <p:cNvSpPr txBox="1"/>
          <p:nvPr>
            <p:ph type="title"/>
          </p:nvPr>
        </p:nvSpPr>
        <p:spPr>
          <a:xfrm>
            <a:off x="1077070" y="2058123"/>
            <a:ext cx="21350432" cy="1496817"/>
          </a:xfrm>
          <a:prstGeom prst="rect">
            <a:avLst/>
          </a:prstGeom>
        </p:spPr>
        <p:txBody>
          <a:bodyPr/>
          <a:lstStyle>
            <a:lvl1pPr>
              <a:defRPr spc="-200" sz="5300"/>
            </a:lvl1pPr>
          </a:lstStyle>
          <a:p>
            <a:pPr/>
            <a:r>
              <a:t>Kirjaa tähän</a:t>
            </a:r>
          </a:p>
        </p:txBody>
      </p:sp>
      <p:sp>
        <p:nvSpPr>
          <p:cNvPr id="501" name="Minulla on käytössä:"/>
          <p:cNvSpPr txBox="1"/>
          <p:nvPr>
            <p:ph type="body" sz="quarter" idx="1"/>
          </p:nvPr>
        </p:nvSpPr>
        <p:spPr>
          <a:xfrm>
            <a:off x="1347911" y="4333533"/>
            <a:ext cx="7765410" cy="7572325"/>
          </a:xfrm>
          <a:prstGeom prst="rect">
            <a:avLst/>
          </a:prstGeom>
        </p:spPr>
        <p:txBody>
          <a:bodyPr/>
          <a:lstStyle>
            <a:lvl1pPr marL="0" indent="0" defTabSz="457200">
              <a:lnSpc>
                <a:spcPts val="5400"/>
              </a:lnSpc>
              <a:spcBef>
                <a:spcPts val="1200"/>
              </a:spcBef>
              <a:buSzTx/>
              <a:buNone/>
              <a:defRPr sz="3000">
                <a:latin typeface="Muli ExtraLight"/>
                <a:ea typeface="Muli ExtraLight"/>
                <a:cs typeface="Muli ExtraLight"/>
                <a:sym typeface="Muli ExtraLight"/>
              </a:defRPr>
            </a:lvl1pPr>
          </a:lstStyle>
          <a:p>
            <a:pPr/>
            <a:r>
              <a:t>Minulla on käytössä:</a:t>
            </a:r>
          </a:p>
        </p:txBody>
      </p:sp>
      <p:sp>
        <p:nvSpPr>
          <p:cNvPr id="502" name="Line"/>
          <p:cNvSpPr/>
          <p:nvPr/>
        </p:nvSpPr>
        <p:spPr>
          <a:xfrm flipV="1">
            <a:off x="11444653" y="4068970"/>
            <a:ext cx="3" cy="8615079"/>
          </a:xfrm>
          <a:prstGeom prst="line">
            <a:avLst/>
          </a:prstGeom>
          <a:ln w="25400">
            <a:solidFill>
              <a:srgbClr val="47979D"/>
            </a:solidFill>
            <a:miter lim="400000"/>
          </a:ln>
        </p:spPr>
        <p:txBody>
          <a:bodyPr lIns="45718" tIns="45718" rIns="45718" bIns="45718"/>
          <a:lstStyle/>
          <a:p>
            <a:pPr/>
          </a:p>
        </p:txBody>
      </p:sp>
      <p:sp>
        <p:nvSpPr>
          <p:cNvPr id="503" name="Panostan ensisijaisesti:"/>
          <p:cNvSpPr txBox="1"/>
          <p:nvPr/>
        </p:nvSpPr>
        <p:spPr>
          <a:xfrm>
            <a:off x="12588806" y="4333535"/>
            <a:ext cx="10115854" cy="757232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lvl1pPr algn="l" defTabSz="457200">
              <a:lnSpc>
                <a:spcPts val="5400"/>
              </a:lnSpc>
              <a:spcBef>
                <a:spcPts val="1200"/>
              </a:spcBef>
              <a:defRPr>
                <a:latin typeface="Muli ExtraLight"/>
                <a:ea typeface="Muli ExtraLight"/>
                <a:cs typeface="Muli ExtraLight"/>
                <a:sym typeface="Muli ExtraLight"/>
              </a:defRPr>
            </a:lvl1pPr>
          </a:lstStyle>
          <a:p>
            <a:pPr/>
            <a:r>
              <a:t>Panostan ensisijaisesti:</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5" name="Digitaalisen markkinoinnin mittaaminen"/>
          <p:cNvSpPr txBox="1"/>
          <p:nvPr/>
        </p:nvSpPr>
        <p:spPr>
          <a:xfrm>
            <a:off x="4221052" y="6267448"/>
            <a:ext cx="15541974" cy="118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2438337">
              <a:lnSpc>
                <a:spcPct val="120000"/>
              </a:lnSpc>
              <a:spcBef>
                <a:spcPts val="4500"/>
              </a:spcBef>
              <a:defRPr sz="5800">
                <a:solidFill>
                  <a:srgbClr val="FFFFFF"/>
                </a:solidFill>
                <a:latin typeface="Muli Light"/>
                <a:ea typeface="Muli Light"/>
                <a:cs typeface="Muli Light"/>
                <a:sym typeface="Muli Light"/>
              </a:defRPr>
            </a:lvl1pPr>
          </a:lstStyle>
          <a:p>
            <a:pPr/>
            <a:r>
              <a:t>Digitaalisen markkinoinnin mittaaminen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0" name="Toimivan markkinoinnin lähtökohtana on ymmärrys asiakkaiden käyttäytymisestä ja sen hyödyntäminen sisällön suunnittelussa ja sopivien kanavien valinnassa."/>
          <p:cNvSpPr txBox="1"/>
          <p:nvPr/>
        </p:nvSpPr>
        <p:spPr>
          <a:xfrm>
            <a:off x="3206724" y="4324349"/>
            <a:ext cx="17140674" cy="506730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defTabSz="2438338">
              <a:lnSpc>
                <a:spcPct val="120000"/>
              </a:lnSpc>
              <a:spcBef>
                <a:spcPts val="4500"/>
              </a:spcBef>
              <a:defRPr sz="5800">
                <a:solidFill>
                  <a:srgbClr val="FFFFFF"/>
                </a:solidFill>
                <a:latin typeface="Muli Light"/>
                <a:ea typeface="Muli Light"/>
                <a:cs typeface="Muli Light"/>
                <a:sym typeface="Muli Light"/>
              </a:defRPr>
            </a:pPr>
            <a:r>
              <a:t>Toimivan markkinoinnin lähtökohtana on </a:t>
            </a:r>
            <a:r>
              <a:rPr b="1">
                <a:latin typeface="Muli"/>
                <a:ea typeface="Muli"/>
                <a:cs typeface="Muli"/>
                <a:sym typeface="Muli"/>
              </a:rPr>
              <a:t>ymmärrys asiakkaiden käyttäytymisestä</a:t>
            </a:r>
            <a:r>
              <a:t> ja sen hyödyntäminen sisällön suunnittelussa ja sopivien kanavien valinnassa.</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7" name="🔲 Google Analytics on käytössä (tai muu vastaava seurantaohjelmisto). 🔲  Näkymästä on suodatettu pois yrityksen ja muiden kumppanien oma liikenne.…"/>
          <p:cNvSpPr txBox="1"/>
          <p:nvPr>
            <p:ph type="body" idx="1"/>
          </p:nvPr>
        </p:nvSpPr>
        <p:spPr>
          <a:xfrm>
            <a:off x="1206500" y="3096826"/>
            <a:ext cx="21621552" cy="9601080"/>
          </a:xfrm>
          <a:prstGeom prst="rect">
            <a:avLst/>
          </a:prstGeom>
        </p:spPr>
        <p:txBody>
          <a:bodyPr lIns="50800" tIns="50800" rIns="50800" bIns="50800"/>
          <a:lstStyle/>
          <a:p>
            <a:pPr marL="0" indent="0" defTabSz="742950">
              <a:spcBef>
                <a:spcPts val="0"/>
              </a:spcBef>
              <a:buSzTx/>
              <a:buNone/>
              <a:defRPr sz="3500">
                <a:latin typeface="Muli Light"/>
                <a:ea typeface="Muli Light"/>
                <a:cs typeface="Muli Light"/>
                <a:sym typeface="Muli Light"/>
              </a:defRPr>
            </a:pPr>
            <a:r>
              <a:t>🔲 Google Analytics on käytössä (tai muu vastaava seurantaohjelmisto).</a:t>
            </a:r>
            <a:br/>
            <a:r>
              <a:t>🔲  Näkymästä on suodatettu pois yrityksen ja muiden kumppanien oma liikenne.</a:t>
            </a:r>
          </a:p>
          <a:p>
            <a:pPr marL="0" indent="0" defTabSz="742950">
              <a:spcBef>
                <a:spcPts val="0"/>
              </a:spcBef>
              <a:buSzTx/>
              <a:buNone/>
              <a:defRPr sz="3500">
                <a:latin typeface="Muli Light"/>
                <a:ea typeface="Muli Light"/>
                <a:cs typeface="Muli Light"/>
                <a:sym typeface="Muli Light"/>
              </a:defRPr>
            </a:pPr>
            <a:r>
              <a:t>🔲 Jos minulla on verkkokauppa, näen Google Analyticsista verkkokaupan tärkeimmät luvut.</a:t>
            </a:r>
            <a:br/>
            <a:r>
              <a:t>🔲  Olen lisännyt verkkosivuston tavoitteet (esim. lomakkeen seuranta ja muut konversiot). </a:t>
            </a:r>
            <a:br/>
            <a:r>
              <a:t>🔲  Google Search Console on yhdistetty Google Analyticsiin.</a:t>
            </a:r>
            <a:br/>
            <a:r>
              <a:t>🔲 Teen Google Ads -mainontaa, ja se on yhdistettynä Google Analysticsiin. </a:t>
            </a:r>
          </a:p>
          <a:p>
            <a:pPr marL="0" indent="0" defTabSz="742950">
              <a:spcBef>
                <a:spcPts val="0"/>
              </a:spcBef>
              <a:buSzTx/>
              <a:buNone/>
              <a:defRPr sz="3500">
                <a:latin typeface="Muli Light"/>
                <a:ea typeface="Muli Light"/>
                <a:cs typeface="Muli Light"/>
                <a:sym typeface="Muli Light"/>
              </a:defRPr>
            </a:pPr>
            <a:r>
              <a:t>🔲  Teen Facebook-mainontaa ja verkkosivustollani on Facebook-pikseli, joka raportoi myös mainonnan aikaansaamat tulokset.</a:t>
            </a:r>
            <a:br/>
            <a:r>
              <a:t>🔲  Teen Google Ads -mainontaa, ja verkkosivustollani on konversioseuranta.</a:t>
            </a:r>
            <a:br/>
            <a:r>
              <a:t>🔲  Teen LinkedIn-mainontaa, ja verkkosivustollani on konversioseuranta. </a:t>
            </a:r>
          </a:p>
          <a:p>
            <a:pPr marL="0" indent="0" defTabSz="742950">
              <a:spcBef>
                <a:spcPts val="0"/>
              </a:spcBef>
              <a:buSzTx/>
              <a:buNone/>
              <a:defRPr sz="3500">
                <a:latin typeface="Muli Light"/>
                <a:ea typeface="Muli Light"/>
                <a:cs typeface="Muli Light"/>
                <a:sym typeface="Muli Light"/>
              </a:defRPr>
            </a:pPr>
            <a:r>
              <a:t>🔲  Teen muuta mainontaa/näkyvyyttä, ja saan tietää asetettujen tavoitteiden mukaisia tuloksia pelkkien klikkausraporttien ja näyttömäärien sijaan.</a:t>
            </a:r>
            <a:br/>
            <a:r>
              <a:t>🔲  Käytössäni on Google Data Studio tai Databox, jonne on rakennettu yhteenvetonäkymä markkinoinnin kokonaisuudesta. Näen yhteenvedosta tilanteen verrattuna asetettuihin tavoitteisiin. </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9" name="Kirjaa tähän kehittämiskohteet"/>
          <p:cNvSpPr txBox="1"/>
          <p:nvPr>
            <p:ph type="title"/>
          </p:nvPr>
        </p:nvSpPr>
        <p:spPr>
          <a:xfrm>
            <a:off x="1077070" y="2058123"/>
            <a:ext cx="21350432" cy="1496817"/>
          </a:xfrm>
          <a:prstGeom prst="rect">
            <a:avLst/>
          </a:prstGeom>
        </p:spPr>
        <p:txBody>
          <a:bodyPr/>
          <a:lstStyle>
            <a:lvl1pPr>
              <a:defRPr spc="-200" sz="5300"/>
            </a:lvl1pPr>
          </a:lstStyle>
          <a:p>
            <a:pPr/>
            <a:r>
              <a:t>Kirjaa tähän kehittämiskohteet</a:t>
            </a:r>
          </a:p>
        </p:txBody>
      </p:sp>
      <p:sp>
        <p:nvSpPr>
          <p:cNvPr id="510" name="Digimarkkinointi on yksittäistä kanavaa laajempi osa-alue. Työkaluja ja kanavia on useita tuhansia. Tässä kohtaa on kuitenkin tärkeintä ymmärtää yrityksen lähtötilanne suhteessa asetettuihin tavoitteisiin. Tulevan vuoden suunnitelma on hyvä jakaa ja aika"/>
          <p:cNvSpPr txBox="1"/>
          <p:nvPr>
            <p:ph type="body" idx="1"/>
          </p:nvPr>
        </p:nvSpPr>
        <p:spPr>
          <a:xfrm>
            <a:off x="1347913" y="4116890"/>
            <a:ext cx="22461696" cy="8764321"/>
          </a:xfrm>
          <a:prstGeom prst="rect">
            <a:avLst/>
          </a:prstGeom>
        </p:spPr>
        <p:txBody>
          <a:bodyPr/>
          <a:lstStyle/>
          <a:p>
            <a:pPr marL="0" indent="0" defTabSz="306324">
              <a:lnSpc>
                <a:spcPts val="4300"/>
              </a:lnSpc>
              <a:spcBef>
                <a:spcPts val="800"/>
              </a:spcBef>
              <a:buSzTx/>
              <a:buNone/>
              <a:defRPr sz="2700">
                <a:latin typeface="Muli"/>
                <a:ea typeface="Muli"/>
                <a:cs typeface="Muli"/>
                <a:sym typeface="Muli"/>
              </a:defRPr>
            </a:pPr>
            <a:r>
              <a:t>Digimarkkinointi on yksittäistä kanavaa laajempi osa-alue. Työkaluja ja kanavia on useita tuhansia. Tässä kohtaa on kuitenkin tärkeintä ymmärtää yrityksen lähtötilanne suhteessa asetettuihin tavoitteisiin. Tulevan vuoden suunnitelma on hyvä jakaa ja aikatauluttaa vaiheisiin, jolloin markkinointia kehitetään osa-alue tai yksittäinen asia kerrallaan. Näitä vaiheita voivat olla esimerkiksi: </a:t>
            </a:r>
          </a:p>
          <a:p>
            <a:pPr marL="242266" indent="-242266" defTabSz="306324">
              <a:lnSpc>
                <a:spcPts val="3200"/>
              </a:lnSpc>
              <a:spcBef>
                <a:spcPts val="800"/>
              </a:spcBef>
              <a:defRPr sz="1800">
                <a:latin typeface="Muli ExtraLight"/>
                <a:ea typeface="Muli ExtraLight"/>
                <a:cs typeface="Muli ExtraLight"/>
                <a:sym typeface="Muli ExtraLight"/>
              </a:defRPr>
            </a:pPr>
          </a:p>
          <a:p>
            <a:pPr marL="118177" indent="-118177" defTabSz="306324">
              <a:lnSpc>
                <a:spcPts val="4400"/>
              </a:lnSpc>
              <a:spcBef>
                <a:spcPts val="800"/>
              </a:spcBef>
              <a:defRPr sz="2800">
                <a:latin typeface="Muli ExtraLight"/>
                <a:ea typeface="Muli ExtraLight"/>
                <a:cs typeface="Muli ExtraLight"/>
                <a:sym typeface="Muli ExtraLight"/>
              </a:defRPr>
            </a:pPr>
            <a:r>
              <a:t> Asiakas- ja markkinaymmärryksen kasvattaminen</a:t>
            </a:r>
          </a:p>
          <a:p>
            <a:pPr marL="118177" indent="-118177" defTabSz="306324">
              <a:lnSpc>
                <a:spcPts val="4400"/>
              </a:lnSpc>
              <a:spcBef>
                <a:spcPts val="800"/>
              </a:spcBef>
              <a:defRPr sz="2800">
                <a:latin typeface="Muli ExtraLight"/>
                <a:ea typeface="Muli ExtraLight"/>
                <a:cs typeface="Muli ExtraLight"/>
                <a:sym typeface="Muli ExtraLight"/>
              </a:defRPr>
            </a:pPr>
            <a:r>
              <a:t> Verkkosivuston näkyvyyden kehittäminen (hakukoneoptimointi, hakukonemainonta) </a:t>
            </a:r>
          </a:p>
          <a:p>
            <a:pPr marL="118177" indent="-118177" defTabSz="306324">
              <a:lnSpc>
                <a:spcPts val="4400"/>
              </a:lnSpc>
              <a:spcBef>
                <a:spcPts val="800"/>
              </a:spcBef>
              <a:defRPr sz="2800">
                <a:latin typeface="Muli ExtraLight"/>
                <a:ea typeface="Muli ExtraLight"/>
                <a:cs typeface="Muli ExtraLight"/>
                <a:sym typeface="Muli ExtraLight"/>
              </a:defRPr>
            </a:pPr>
            <a:r>
              <a:t> Verkkosivuston kehittäminen (verkkosivuston uusiminen tai toiminnallisuuksien kehittäminen) Asiakastiedon kerääminen ja hallinta</a:t>
            </a:r>
          </a:p>
          <a:p>
            <a:pPr marL="118177" indent="-118177" defTabSz="306324">
              <a:lnSpc>
                <a:spcPts val="4400"/>
              </a:lnSpc>
              <a:spcBef>
                <a:spcPts val="800"/>
              </a:spcBef>
              <a:defRPr sz="2800">
                <a:latin typeface="Muli ExtraLight"/>
                <a:ea typeface="Muli ExtraLight"/>
                <a:cs typeface="Muli ExtraLight"/>
                <a:sym typeface="Muli ExtraLight"/>
              </a:defRPr>
            </a:pPr>
            <a:r>
              <a:t> Sisältömarkkinoinnin suunnitelma, sisältökalenteri/vuosikello</a:t>
            </a:r>
          </a:p>
          <a:p>
            <a:pPr marL="118177" indent="-118177" defTabSz="306324">
              <a:lnSpc>
                <a:spcPts val="4400"/>
              </a:lnSpc>
              <a:spcBef>
                <a:spcPts val="800"/>
              </a:spcBef>
              <a:defRPr sz="2800">
                <a:latin typeface="Muli ExtraLight"/>
                <a:ea typeface="Muli ExtraLight"/>
                <a:cs typeface="Muli ExtraLight"/>
                <a:sym typeface="Muli ExtraLight"/>
              </a:defRPr>
            </a:pPr>
            <a:r>
              <a:t> Sisällöntuotannon toteutus tai käytännön toteuttamisen tehostaminen</a:t>
            </a:r>
          </a:p>
          <a:p>
            <a:pPr marL="118177" indent="-118177" defTabSz="306324">
              <a:lnSpc>
                <a:spcPts val="4400"/>
              </a:lnSpc>
              <a:spcBef>
                <a:spcPts val="800"/>
              </a:spcBef>
              <a:defRPr sz="2800">
                <a:latin typeface="Muli ExtraLight"/>
                <a:ea typeface="Muli ExtraLight"/>
                <a:cs typeface="Muli ExtraLight"/>
                <a:sym typeface="Muli ExtraLight"/>
              </a:defRPr>
            </a:pPr>
            <a:r>
              <a:t> Uusien tarvittavien teknologioiden käyttöönotto ja koulutus (esimerkiksi CRM, markkinoinnin automatiikka) </a:t>
            </a:r>
          </a:p>
          <a:p>
            <a:pPr marL="118177" indent="-118177" defTabSz="306324">
              <a:lnSpc>
                <a:spcPts val="4400"/>
              </a:lnSpc>
              <a:spcBef>
                <a:spcPts val="800"/>
              </a:spcBef>
              <a:defRPr sz="2800">
                <a:latin typeface="Muli ExtraLight"/>
                <a:ea typeface="Muli ExtraLight"/>
                <a:cs typeface="Muli ExtraLight"/>
                <a:sym typeface="Muli ExtraLight"/>
              </a:defRPr>
            </a:pPr>
            <a:r>
              <a:t> Nykyisten kanavien ja teknologioiden tehokkaampi hyödyntäminen</a:t>
            </a:r>
          </a:p>
          <a:p>
            <a:pPr marL="118177" indent="-118177" defTabSz="306324">
              <a:lnSpc>
                <a:spcPts val="4400"/>
              </a:lnSpc>
              <a:spcBef>
                <a:spcPts val="800"/>
              </a:spcBef>
              <a:defRPr sz="2800">
                <a:latin typeface="Muli ExtraLight"/>
                <a:ea typeface="Muli ExtraLight"/>
                <a:cs typeface="Muli ExtraLight"/>
                <a:sym typeface="Muli ExtraLight"/>
              </a:defRPr>
            </a:pPr>
            <a:r>
              <a:t> Verkkoanalytiikan käyttöönotto tai markkinoinnin mittaamisen kehittäminen</a:t>
            </a:r>
          </a:p>
          <a:p>
            <a:pPr marL="118177" indent="-118177" defTabSz="306324">
              <a:lnSpc>
                <a:spcPts val="4400"/>
              </a:lnSpc>
              <a:spcBef>
                <a:spcPts val="800"/>
              </a:spcBef>
              <a:defRPr sz="2800">
                <a:latin typeface="Muli ExtraLight"/>
                <a:ea typeface="Muli ExtraLight"/>
                <a:cs typeface="Muli ExtraLight"/>
                <a:sym typeface="Muli ExtraLight"/>
              </a:defRPr>
            </a:pPr>
            <a:r>
              <a:t> Maksullisen näkyvyyden aloittaminen tai nykyisten mallien kehittäminen </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2" name="Kehittämiskohteet"/>
          <p:cNvSpPr txBox="1"/>
          <p:nvPr/>
        </p:nvSpPr>
        <p:spPr>
          <a:xfrm>
            <a:off x="4221052" y="6267448"/>
            <a:ext cx="15541974" cy="118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2438337">
              <a:lnSpc>
                <a:spcPct val="120000"/>
              </a:lnSpc>
              <a:spcBef>
                <a:spcPts val="4500"/>
              </a:spcBef>
              <a:defRPr sz="5800">
                <a:solidFill>
                  <a:srgbClr val="FFFFFF"/>
                </a:solidFill>
                <a:latin typeface="Muli Light"/>
                <a:ea typeface="Muli Light"/>
                <a:cs typeface="Muli Light"/>
                <a:sym typeface="Muli Light"/>
              </a:defRPr>
            </a:lvl1pPr>
          </a:lstStyle>
          <a:p>
            <a:pPr/>
            <a:r>
              <a:t>Kehittämiskohteet</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392" name="Asiakasymmärry_252x150mm_web.jpeg" descr="Asiakasymmärry_252x150mm_web.jpeg"/>
          <p:cNvPicPr>
            <a:picLocks noChangeAspect="1"/>
          </p:cNvPicPr>
          <p:nvPr/>
        </p:nvPicPr>
        <p:blipFill>
          <a:blip r:embed="rId2">
            <a:extLst/>
          </a:blip>
          <a:srcRect l="2242" t="9699" r="0" b="8286"/>
          <a:stretch>
            <a:fillRect/>
          </a:stretch>
        </p:blipFill>
        <p:spPr>
          <a:xfrm>
            <a:off x="-199" y="943761"/>
            <a:ext cx="24939739" cy="12453880"/>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4" name="Digitaalisen markkinoinnin suunnittelu"/>
          <p:cNvSpPr txBox="1"/>
          <p:nvPr/>
        </p:nvSpPr>
        <p:spPr>
          <a:xfrm>
            <a:off x="4221052" y="6267448"/>
            <a:ext cx="15541974" cy="118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2438337">
              <a:lnSpc>
                <a:spcPct val="120000"/>
              </a:lnSpc>
              <a:spcBef>
                <a:spcPts val="4500"/>
              </a:spcBef>
              <a:defRPr sz="5800">
                <a:solidFill>
                  <a:srgbClr val="FFFFFF"/>
                </a:solidFill>
                <a:latin typeface="Muli Light"/>
                <a:ea typeface="Muli Light"/>
                <a:cs typeface="Muli Light"/>
                <a:sym typeface="Muli Light"/>
              </a:defRPr>
            </a:lvl1pPr>
          </a:lstStyle>
          <a:p>
            <a:pPr/>
            <a:r>
              <a:t>Digitaalisen markkinoinnin suunnittelu</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Liiketoiminnan suuntaviivoista johdetut markkinoinnin tavoitteet"/>
          <p:cNvSpPr txBox="1"/>
          <p:nvPr>
            <p:ph type="title"/>
          </p:nvPr>
        </p:nvSpPr>
        <p:spPr>
          <a:xfrm>
            <a:off x="1077070" y="2058123"/>
            <a:ext cx="21350432" cy="1496817"/>
          </a:xfrm>
          <a:prstGeom prst="rect">
            <a:avLst/>
          </a:prstGeom>
        </p:spPr>
        <p:txBody>
          <a:bodyPr/>
          <a:lstStyle>
            <a:lvl1pPr defTabSz="999718">
              <a:defRPr spc="-199" sz="5500"/>
            </a:lvl1pPr>
          </a:lstStyle>
          <a:p>
            <a:pPr/>
            <a:r>
              <a:t>Liiketoiminnan suuntaviivoista johdetut markkinoinnin tavoitteet</a:t>
            </a:r>
          </a:p>
        </p:txBody>
      </p:sp>
      <p:sp>
        <p:nvSpPr>
          <p:cNvPr id="397" name="Yrityksen nykytilanne…"/>
          <p:cNvSpPr txBox="1"/>
          <p:nvPr>
            <p:ph type="body" sz="half" idx="1"/>
          </p:nvPr>
        </p:nvSpPr>
        <p:spPr>
          <a:xfrm>
            <a:off x="1063091" y="4116890"/>
            <a:ext cx="11206288" cy="7572325"/>
          </a:xfrm>
          <a:prstGeom prst="rect">
            <a:avLst/>
          </a:prstGeom>
        </p:spPr>
        <p:txBody>
          <a:bodyPr/>
          <a:lstStyle/>
          <a:p>
            <a:pPr marL="0" indent="0" defTabSz="358079">
              <a:lnSpc>
                <a:spcPts val="4000"/>
              </a:lnSpc>
              <a:spcBef>
                <a:spcPts val="800"/>
              </a:spcBef>
              <a:buSzTx/>
              <a:buNone/>
              <a:defRPr sz="2403">
                <a:latin typeface="Muli"/>
                <a:ea typeface="Muli"/>
                <a:cs typeface="Muli"/>
                <a:sym typeface="Muli"/>
              </a:defRPr>
            </a:pPr>
            <a:r>
              <a:t>Yrityksen nykytilanne</a:t>
            </a:r>
          </a:p>
          <a:p>
            <a:pPr marL="0" indent="0" defTabSz="358079">
              <a:lnSpc>
                <a:spcPts val="4000"/>
              </a:lnSpc>
              <a:spcBef>
                <a:spcPts val="800"/>
              </a:spcBef>
              <a:buSzTx/>
              <a:buNone/>
              <a:defRPr sz="2403">
                <a:latin typeface="Muli ExtraLight"/>
                <a:ea typeface="Muli ExtraLight"/>
                <a:cs typeface="Muli ExtraLight"/>
                <a:sym typeface="Muli ExtraLight"/>
              </a:defRPr>
            </a:pPr>
            <a:r>
              <a:t>Missä vaiheessa yritys on nyt ja missä se haluaa olla viiden tai kymmenen vuoden päästä? </a:t>
            </a:r>
          </a:p>
          <a:p>
            <a:pPr marL="0" indent="0" defTabSz="358079">
              <a:lnSpc>
                <a:spcPts val="4000"/>
              </a:lnSpc>
              <a:spcBef>
                <a:spcPts val="800"/>
              </a:spcBef>
              <a:buSzTx/>
              <a:buNone/>
              <a:defRPr sz="2403">
                <a:latin typeface="Muli"/>
                <a:ea typeface="Muli"/>
                <a:cs typeface="Muli"/>
                <a:sym typeface="Muli"/>
              </a:defRPr>
            </a:pPr>
            <a:br>
              <a:rPr>
                <a:latin typeface="Muli ExtraLight"/>
                <a:ea typeface="Muli ExtraLight"/>
                <a:cs typeface="Muli ExtraLight"/>
                <a:sym typeface="Muli ExtraLight"/>
              </a:rPr>
            </a:br>
            <a:r>
              <a:t>Kasvusuunnitelmat </a:t>
            </a:r>
          </a:p>
          <a:p>
            <a:pPr marL="0" indent="0" defTabSz="358079">
              <a:lnSpc>
                <a:spcPts val="4000"/>
              </a:lnSpc>
              <a:spcBef>
                <a:spcPts val="800"/>
              </a:spcBef>
              <a:buSzTx/>
              <a:buNone/>
              <a:defRPr sz="2403">
                <a:latin typeface="Muli ExtraLight"/>
                <a:ea typeface="Muli ExtraLight"/>
                <a:cs typeface="Muli ExtraLight"/>
                <a:sym typeface="Muli ExtraLight"/>
              </a:defRPr>
            </a:pPr>
            <a:r>
              <a:t>Millaisia suunnitelmia on liiketoiminnan kasvun, yrityksen koon, kannattavuuden ja kehittymisen näkökulmasta? </a:t>
            </a:r>
            <a:br/>
            <a:br/>
            <a:r>
              <a:rPr>
                <a:latin typeface="Muli"/>
                <a:ea typeface="Muli"/>
                <a:cs typeface="Muli"/>
                <a:sym typeface="Muli"/>
              </a:rPr>
              <a:t>Myyntitavoitteet </a:t>
            </a:r>
            <a:endParaRPr>
              <a:latin typeface="Muli"/>
              <a:ea typeface="Muli"/>
              <a:cs typeface="Muli"/>
              <a:sym typeface="Muli"/>
            </a:endParaRPr>
          </a:p>
          <a:p>
            <a:pPr marL="0" indent="0" defTabSz="358079">
              <a:lnSpc>
                <a:spcPts val="4000"/>
              </a:lnSpc>
              <a:spcBef>
                <a:spcPts val="800"/>
              </a:spcBef>
              <a:buSzTx/>
              <a:buNone/>
              <a:defRPr sz="2403">
                <a:latin typeface="Muli ExtraLight"/>
                <a:ea typeface="Muli ExtraLight"/>
                <a:cs typeface="Muli ExtraLight"/>
                <a:sym typeface="Muli ExtraLight"/>
              </a:defRPr>
            </a:pPr>
            <a:r>
              <a:t>Millaisia myynnillisiä tavoitteita on tulevana vuonna? </a:t>
            </a:r>
          </a:p>
          <a:p>
            <a:pPr marL="0" indent="0" defTabSz="358079">
              <a:lnSpc>
                <a:spcPts val="4000"/>
              </a:lnSpc>
              <a:spcBef>
                <a:spcPts val="800"/>
              </a:spcBef>
              <a:buSzTx/>
              <a:buNone/>
              <a:defRPr sz="2403">
                <a:latin typeface="Muli"/>
                <a:ea typeface="Muli"/>
                <a:cs typeface="Muli"/>
                <a:sym typeface="Muli"/>
              </a:defRPr>
            </a:pPr>
            <a:br>
              <a:rPr>
                <a:latin typeface="Muli ExtraLight"/>
                <a:ea typeface="Muli ExtraLight"/>
                <a:cs typeface="Muli ExtraLight"/>
                <a:sym typeface="Muli ExtraLight"/>
              </a:rPr>
            </a:br>
            <a:r>
              <a:t>Liikevaihdon kehitys</a:t>
            </a:r>
          </a:p>
          <a:p>
            <a:pPr marL="0" indent="0" defTabSz="358079">
              <a:lnSpc>
                <a:spcPts val="4000"/>
              </a:lnSpc>
              <a:spcBef>
                <a:spcPts val="800"/>
              </a:spcBef>
              <a:buSzTx/>
              <a:buNone/>
              <a:defRPr sz="2403">
                <a:latin typeface="Muli ExtraLight"/>
                <a:ea typeface="Muli ExtraLight"/>
                <a:cs typeface="Muli ExtraLight"/>
                <a:sym typeface="Muli ExtraLight"/>
              </a:defRPr>
            </a:pPr>
            <a:r>
              <a:t>Miten liikevaihto kehittyy tulevien vuosien aikana?</a:t>
            </a:r>
          </a:p>
        </p:txBody>
      </p:sp>
      <p:sp>
        <p:nvSpPr>
          <p:cNvPr id="398" name="Line"/>
          <p:cNvSpPr/>
          <p:nvPr/>
        </p:nvSpPr>
        <p:spPr>
          <a:xfrm flipV="1">
            <a:off x="12191999" y="3595513"/>
            <a:ext cx="2" cy="8615079"/>
          </a:xfrm>
          <a:prstGeom prst="line">
            <a:avLst/>
          </a:prstGeom>
          <a:ln w="25400">
            <a:solidFill>
              <a:srgbClr val="47979D"/>
            </a:solidFill>
            <a:miter lim="400000"/>
          </a:ln>
        </p:spPr>
        <p:txBody>
          <a:bodyPr lIns="45718" tIns="45718" rIns="45718" bIns="45718"/>
          <a:lstStyle/>
          <a:p>
            <a:pPr/>
          </a:p>
        </p:txBody>
      </p:sp>
      <p:sp>
        <p:nvSpPr>
          <p:cNvPr id="399" name="Markkinoinnin tavoitteita voidaan asettaa esimerkiksi…"/>
          <p:cNvSpPr txBox="1"/>
          <p:nvPr/>
        </p:nvSpPr>
        <p:spPr>
          <a:xfrm>
            <a:off x="12804716" y="4181732"/>
            <a:ext cx="10917013" cy="7857385"/>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defTabSz="457200">
              <a:lnSpc>
                <a:spcPts val="5400"/>
              </a:lnSpc>
              <a:spcBef>
                <a:spcPts val="1200"/>
              </a:spcBef>
              <a:defRPr>
                <a:latin typeface="Muli"/>
                <a:ea typeface="Muli"/>
                <a:cs typeface="Muli"/>
                <a:sym typeface="Muli"/>
              </a:defRPr>
            </a:pPr>
            <a:r>
              <a:t>Markkinoinnin tavoitteita voidaan asettaa esimerkiksi </a:t>
            </a:r>
          </a:p>
          <a:p>
            <a:pPr marL="396873" indent="-396873" algn="l" defTabSz="457200">
              <a:lnSpc>
                <a:spcPts val="5100"/>
              </a:lnSpc>
              <a:spcBef>
                <a:spcPts val="1200"/>
              </a:spcBef>
              <a:buSzPct val="125000"/>
              <a:buChar char="•"/>
              <a:defRPr>
                <a:latin typeface="Muli ExtraLight"/>
                <a:ea typeface="Muli ExtraLight"/>
                <a:cs typeface="Muli ExtraLight"/>
                <a:sym typeface="Muli ExtraLight"/>
              </a:defRPr>
            </a:pPr>
            <a:r>
              <a:t>Tunnettuuden kehittämisen näkökulmasta (esim. mittaamalla bränditunnettuutta säännöllisesti).</a:t>
            </a:r>
          </a:p>
          <a:p>
            <a:pPr marL="396873" indent="-396873" algn="l" defTabSz="457200">
              <a:lnSpc>
                <a:spcPts val="5100"/>
              </a:lnSpc>
              <a:spcBef>
                <a:spcPts val="1200"/>
              </a:spcBef>
              <a:buSzPct val="125000"/>
              <a:buChar char="•"/>
              <a:defRPr>
                <a:latin typeface="Muli ExtraLight"/>
                <a:ea typeface="Muli ExtraLight"/>
                <a:cs typeface="Muli ExtraLight"/>
                <a:sym typeface="Muli ExtraLight"/>
              </a:defRPr>
            </a:pPr>
            <a:r>
              <a:t>Myynnin ja markkinoinnin yhteistyön näkökulmasta (esim. mittaamalla myynnin edistämiseen ja asiakashankintaan vaikuttavia tuloksia).</a:t>
            </a:r>
          </a:p>
          <a:p>
            <a:pPr marL="396873" indent="-396873" algn="l" defTabSz="457200">
              <a:lnSpc>
                <a:spcPts val="5100"/>
              </a:lnSpc>
              <a:spcBef>
                <a:spcPts val="1200"/>
              </a:spcBef>
              <a:buSzPct val="125000"/>
              <a:buChar char="•"/>
              <a:defRPr>
                <a:latin typeface="Muli ExtraLight"/>
                <a:ea typeface="Muli ExtraLight"/>
                <a:cs typeface="Muli ExtraLight"/>
                <a:sym typeface="Muli ExtraLight"/>
              </a:defRPr>
            </a:pPr>
            <a:r>
              <a:t>Suoraan myyntiin vaikuttavien lukujen kautta (esim. mittaamalla verkkokaupan tuloksellisuutta). </a:t>
            </a:r>
          </a:p>
          <a:p>
            <a:pPr marL="396873" indent="-396873" algn="l" defTabSz="457200">
              <a:lnSpc>
                <a:spcPts val="5100"/>
              </a:lnSpc>
              <a:spcBef>
                <a:spcPts val="1200"/>
              </a:spcBef>
              <a:buSzPct val="125000"/>
              <a:buChar char="•"/>
              <a:defRPr>
                <a:latin typeface="Muli ExtraLight"/>
                <a:ea typeface="Muli ExtraLight"/>
                <a:cs typeface="Muli ExtraLight"/>
                <a:sym typeface="Muli ExtraLight"/>
              </a:defRPr>
            </a:pPr>
            <a:r>
              <a:t>Markkinoinnin toimenpiteiden kehittämisen kautta (esim.mittaamalla myynnin edistämiseen ja asiakashankintaan vaikuttavia tuloksia).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1" name="Kirjaa tähän"/>
          <p:cNvSpPr txBox="1"/>
          <p:nvPr>
            <p:ph type="title"/>
          </p:nvPr>
        </p:nvSpPr>
        <p:spPr>
          <a:xfrm>
            <a:off x="1077070" y="2074166"/>
            <a:ext cx="21350432" cy="1496818"/>
          </a:xfrm>
          <a:prstGeom prst="rect">
            <a:avLst/>
          </a:prstGeom>
        </p:spPr>
        <p:txBody>
          <a:bodyPr/>
          <a:lstStyle>
            <a:lvl1pPr defTabSz="1341085">
              <a:defRPr spc="-200" sz="7400"/>
            </a:lvl1pPr>
          </a:lstStyle>
          <a:p>
            <a:pPr/>
            <a:r>
              <a:t>Kirjaa tähän</a:t>
            </a:r>
          </a:p>
        </p:txBody>
      </p:sp>
      <p:sp>
        <p:nvSpPr>
          <p:cNvPr id="402" name="Liiketoiminnan tavoitteet:…"/>
          <p:cNvSpPr txBox="1"/>
          <p:nvPr>
            <p:ph type="body" idx="1"/>
          </p:nvPr>
        </p:nvSpPr>
        <p:spPr>
          <a:xfrm>
            <a:off x="1063091" y="4988168"/>
            <a:ext cx="21378390" cy="7572324"/>
          </a:xfrm>
          <a:prstGeom prst="rect">
            <a:avLst/>
          </a:prstGeom>
        </p:spPr>
        <p:txBody>
          <a:bodyPr/>
          <a:lstStyle/>
          <a:p>
            <a:pPr marL="0" indent="0" defTabSz="297179">
              <a:lnSpc>
                <a:spcPts val="6400"/>
              </a:lnSpc>
              <a:spcBef>
                <a:spcPts val="700"/>
              </a:spcBef>
              <a:buSzTx/>
              <a:buNone/>
              <a:defRPr sz="3900">
                <a:latin typeface="Muli"/>
                <a:ea typeface="Muli"/>
                <a:cs typeface="Muli"/>
                <a:sym typeface="Muli"/>
              </a:defRPr>
            </a:pPr>
            <a:r>
              <a:t>Liiketoiminnan tavoitteet: </a:t>
            </a:r>
          </a:p>
          <a:p>
            <a:pPr marL="0" indent="0" defTabSz="297179">
              <a:lnSpc>
                <a:spcPts val="6400"/>
              </a:lnSpc>
              <a:spcBef>
                <a:spcPts val="700"/>
              </a:spcBef>
              <a:buSzTx/>
              <a:buNone/>
              <a:defRPr sz="3900">
                <a:latin typeface="Muli"/>
                <a:ea typeface="Muli"/>
                <a:cs typeface="Muli"/>
                <a:sym typeface="Muli"/>
              </a:defRPr>
            </a:pPr>
          </a:p>
          <a:p>
            <a:pPr marL="0" indent="0" defTabSz="297179">
              <a:lnSpc>
                <a:spcPts val="6400"/>
              </a:lnSpc>
              <a:spcBef>
                <a:spcPts val="700"/>
              </a:spcBef>
              <a:buSzTx/>
              <a:buNone/>
              <a:defRPr sz="3900">
                <a:latin typeface="Muli"/>
                <a:ea typeface="Muli"/>
                <a:cs typeface="Muli"/>
                <a:sym typeface="Muli"/>
              </a:defRPr>
            </a:pPr>
          </a:p>
          <a:p>
            <a:pPr marL="0" indent="0" defTabSz="297179">
              <a:lnSpc>
                <a:spcPts val="6400"/>
              </a:lnSpc>
              <a:spcBef>
                <a:spcPts val="700"/>
              </a:spcBef>
              <a:buSzTx/>
              <a:buNone/>
              <a:defRPr sz="3900">
                <a:latin typeface="Muli"/>
                <a:ea typeface="Muli"/>
                <a:cs typeface="Muli"/>
                <a:sym typeface="Muli"/>
              </a:defRPr>
            </a:pPr>
          </a:p>
          <a:p>
            <a:pPr marL="0" indent="0" defTabSz="297179">
              <a:lnSpc>
                <a:spcPts val="6400"/>
              </a:lnSpc>
              <a:spcBef>
                <a:spcPts val="700"/>
              </a:spcBef>
              <a:buSzTx/>
              <a:buNone/>
              <a:defRPr sz="3900">
                <a:latin typeface="Muli"/>
                <a:ea typeface="Muli"/>
                <a:cs typeface="Muli"/>
                <a:sym typeface="Muli"/>
              </a:defRPr>
            </a:pPr>
            <a:r>
              <a:t>Markkinoinnin tavoitteet:</a:t>
            </a:r>
          </a:p>
        </p:txBody>
      </p:sp>
      <p:sp>
        <p:nvSpPr>
          <p:cNvPr id="403" name="Line"/>
          <p:cNvSpPr/>
          <p:nvPr/>
        </p:nvSpPr>
        <p:spPr>
          <a:xfrm flipV="1">
            <a:off x="22560201" y="3595513"/>
            <a:ext cx="2" cy="8615079"/>
          </a:xfrm>
          <a:prstGeom prst="line">
            <a:avLst/>
          </a:prstGeom>
          <a:ln w="25400">
            <a:solidFill>
              <a:srgbClr val="47979D"/>
            </a:solidFill>
            <a:miter lim="400000"/>
          </a:ln>
        </p:spPr>
        <p:txBody>
          <a:bodyPr lIns="45718" tIns="45718" rIns="45718" bIns="45718"/>
          <a:lstStyle/>
          <a:p>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Kohderyhmät"/>
          <p:cNvSpPr txBox="1"/>
          <p:nvPr/>
        </p:nvSpPr>
        <p:spPr>
          <a:xfrm>
            <a:off x="4221052" y="6267448"/>
            <a:ext cx="15541974" cy="1181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defTabSz="2438337">
              <a:lnSpc>
                <a:spcPct val="120000"/>
              </a:lnSpc>
              <a:spcBef>
                <a:spcPts val="4500"/>
              </a:spcBef>
              <a:defRPr sz="5800">
                <a:solidFill>
                  <a:srgbClr val="FFFFFF"/>
                </a:solidFill>
                <a:latin typeface="Muli Light"/>
                <a:ea typeface="Muli Light"/>
                <a:cs typeface="Muli Light"/>
                <a:sym typeface="Muli Light"/>
              </a:defRPr>
            </a:lvl1pPr>
          </a:lstStyle>
          <a:p>
            <a:pPr/>
            <a:r>
              <a:t>Kohderyhmät</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7" name="Line"/>
          <p:cNvSpPr/>
          <p:nvPr/>
        </p:nvSpPr>
        <p:spPr>
          <a:xfrm flipV="1">
            <a:off x="14705373" y="1224382"/>
            <a:ext cx="2" cy="10340923"/>
          </a:xfrm>
          <a:prstGeom prst="line">
            <a:avLst/>
          </a:prstGeom>
          <a:ln w="25400">
            <a:solidFill>
              <a:srgbClr val="000000"/>
            </a:solidFill>
            <a:miter lim="400000"/>
          </a:ln>
        </p:spPr>
        <p:txBody>
          <a:bodyPr lIns="45718" tIns="45718" rIns="45718" bIns="45718"/>
          <a:lstStyle/>
          <a:p>
            <a:pPr/>
          </a:p>
        </p:txBody>
      </p:sp>
      <p:sp>
        <p:nvSpPr>
          <p:cNvPr id="408" name="Line"/>
          <p:cNvSpPr/>
          <p:nvPr/>
        </p:nvSpPr>
        <p:spPr>
          <a:xfrm flipH="1" flipV="1">
            <a:off x="5849410" y="6672893"/>
            <a:ext cx="19974760" cy="1"/>
          </a:xfrm>
          <a:prstGeom prst="line">
            <a:avLst/>
          </a:prstGeom>
          <a:ln w="25400">
            <a:solidFill>
              <a:srgbClr val="000000"/>
            </a:solidFill>
            <a:miter lim="400000"/>
          </a:ln>
        </p:spPr>
        <p:txBody>
          <a:bodyPr lIns="45718" tIns="45718" rIns="45718" bIns="45718"/>
          <a:lstStyle/>
          <a:p>
            <a:pPr/>
          </a:p>
        </p:txBody>
      </p:sp>
      <p:sp>
        <p:nvSpPr>
          <p:cNvPr id="409" name="Demografiset tiedot  (mm. ikä, sukupuoli, paikkakunta,  koulutus, tulotaso)"/>
          <p:cNvSpPr txBox="1"/>
          <p:nvPr>
            <p:ph type="body" sz="quarter" idx="1"/>
          </p:nvPr>
        </p:nvSpPr>
        <p:spPr>
          <a:xfrm>
            <a:off x="5565587" y="3851702"/>
            <a:ext cx="10135931" cy="1905751"/>
          </a:xfrm>
          <a:prstGeom prst="rect">
            <a:avLst/>
          </a:prstGeom>
        </p:spPr>
        <p:txBody>
          <a:bodyPr/>
          <a:lstStyle/>
          <a:p>
            <a:pPr marL="0" indent="0" defTabSz="800734">
              <a:spcBef>
                <a:spcPts val="4300"/>
              </a:spcBef>
              <a:buSzTx/>
              <a:buNone/>
              <a:defRPr b="1" sz="3400"/>
            </a:pPr>
            <a:r>
              <a:t>Demografiset tiedot </a:t>
            </a:r>
            <a:br/>
            <a:r>
              <a:rPr b="0" sz="2900">
                <a:latin typeface="Muli ExtraLight"/>
                <a:ea typeface="Muli ExtraLight"/>
                <a:cs typeface="Muli ExtraLight"/>
                <a:sym typeface="Muli ExtraLight"/>
              </a:rPr>
              <a:t>(mm. ikä, sukupuoli, paikkakunta, </a:t>
            </a:r>
            <a:br>
              <a:rPr b="0" sz="2900">
                <a:latin typeface="Muli ExtraLight"/>
                <a:ea typeface="Muli ExtraLight"/>
                <a:cs typeface="Muli ExtraLight"/>
                <a:sym typeface="Muli ExtraLight"/>
              </a:rPr>
            </a:br>
            <a:r>
              <a:rPr b="0" sz="2900">
                <a:latin typeface="Muli ExtraLight"/>
                <a:ea typeface="Muli ExtraLight"/>
                <a:cs typeface="Muli ExtraLight"/>
                <a:sym typeface="Muli ExtraLight"/>
              </a:rPr>
              <a:t>koulutus, tulotaso)</a:t>
            </a:r>
          </a:p>
        </p:txBody>
      </p:sp>
      <p:sp>
        <p:nvSpPr>
          <p:cNvPr id="410" name="Mitä asiakas arvostaa ja mikä häntä motivoi?"/>
          <p:cNvSpPr txBox="1"/>
          <p:nvPr/>
        </p:nvSpPr>
        <p:spPr>
          <a:xfrm>
            <a:off x="15130312" y="3851702"/>
            <a:ext cx="10531791" cy="19057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a:spcBef>
                <a:spcPts val="4500"/>
              </a:spcBef>
              <a:defRPr b="1" sz="3600">
                <a:latin typeface="Muli"/>
                <a:ea typeface="Muli"/>
                <a:cs typeface="Muli"/>
                <a:sym typeface="Muli"/>
              </a:defRPr>
            </a:lvl1pPr>
          </a:lstStyle>
          <a:p>
            <a:pPr/>
            <a:r>
              <a:t>Mitä asiakas arvostaa ja mikä häntä motivoi?</a:t>
            </a:r>
          </a:p>
        </p:txBody>
      </p:sp>
      <p:sp>
        <p:nvSpPr>
          <p:cNvPr id="411" name="Mikä mietityttää?  (Mitä haluaa tietää, mitä ei halua tietää?  Esteet ostamiselle/päätökselle? Mikä turhauttaa?)"/>
          <p:cNvSpPr txBox="1"/>
          <p:nvPr/>
        </p:nvSpPr>
        <p:spPr>
          <a:xfrm>
            <a:off x="5517455" y="7241758"/>
            <a:ext cx="8989453" cy="23660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defTabSz="784225">
              <a:spcBef>
                <a:spcPts val="4200"/>
              </a:spcBef>
              <a:defRPr b="1" sz="3400">
                <a:latin typeface="Muli"/>
                <a:ea typeface="Muli"/>
                <a:cs typeface="Muli"/>
                <a:sym typeface="Muli"/>
              </a:defRPr>
            </a:pPr>
            <a:r>
              <a:t>Mikä mietityttää? </a:t>
            </a:r>
            <a:br/>
            <a:r>
              <a:rPr b="0" sz="2800">
                <a:latin typeface="Muli ExtraLight"/>
                <a:ea typeface="Muli ExtraLight"/>
                <a:cs typeface="Muli ExtraLight"/>
                <a:sym typeface="Muli ExtraLight"/>
              </a:rPr>
              <a:t>(Mitä haluaa tietää, mitä ei halua tietää? </a:t>
            </a:r>
            <a:br>
              <a:rPr b="0" sz="2800">
                <a:latin typeface="Muli ExtraLight"/>
                <a:ea typeface="Muli ExtraLight"/>
                <a:cs typeface="Muli ExtraLight"/>
                <a:sym typeface="Muli ExtraLight"/>
              </a:rPr>
            </a:br>
            <a:r>
              <a:rPr b="0" sz="2800">
                <a:latin typeface="Muli ExtraLight"/>
                <a:ea typeface="Muli ExtraLight"/>
                <a:cs typeface="Muli ExtraLight"/>
                <a:sym typeface="Muli ExtraLight"/>
              </a:rPr>
              <a:t>Esteet ostamiselle/päätökselle? Mikä turhauttaa?)</a:t>
            </a:r>
          </a:p>
        </p:txBody>
      </p:sp>
      <p:sp>
        <p:nvSpPr>
          <p:cNvPr id="412" name="Kohderyhmän profilointi"/>
          <p:cNvSpPr txBox="1"/>
          <p:nvPr/>
        </p:nvSpPr>
        <p:spPr>
          <a:xfrm>
            <a:off x="292447" y="633557"/>
            <a:ext cx="6335541" cy="414209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lgn="l" defTabSz="742950">
              <a:spcBef>
                <a:spcPts val="4000"/>
              </a:spcBef>
              <a:defRPr b="1" sz="6200">
                <a:solidFill>
                  <a:srgbClr val="00999E"/>
                </a:solidFill>
                <a:latin typeface="Muli"/>
                <a:ea typeface="Muli"/>
                <a:cs typeface="Muli"/>
                <a:sym typeface="Muli"/>
              </a:defRPr>
            </a:lvl1pPr>
          </a:lstStyle>
          <a:p>
            <a:pPr/>
            <a:r>
              <a:t>Kohderyhmän profilointi</a:t>
            </a:r>
          </a:p>
        </p:txBody>
      </p:sp>
      <p:sp>
        <p:nvSpPr>
          <p:cNvPr id="413" name="Kohderyhmän tavoittaminen (Mistä kanavasta tavoitamme, millaisista sisällöistä pitää, miten tekee päätöksiä?)"/>
          <p:cNvSpPr txBox="1"/>
          <p:nvPr/>
        </p:nvSpPr>
        <p:spPr>
          <a:xfrm>
            <a:off x="14903839" y="7302035"/>
            <a:ext cx="8043430" cy="190575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l">
              <a:spcBef>
                <a:spcPts val="4500"/>
              </a:spcBef>
              <a:defRPr b="1" sz="3600">
                <a:latin typeface="Muli"/>
                <a:ea typeface="Muli"/>
                <a:cs typeface="Muli"/>
                <a:sym typeface="Muli"/>
              </a:defRPr>
            </a:pPr>
            <a:r>
              <a:t>Kohderyhmän tavoittaminen</a:t>
            </a:r>
            <a:br/>
            <a:r>
              <a:rPr b="0" sz="3000">
                <a:latin typeface="Muli ExtraLight"/>
                <a:ea typeface="Muli ExtraLight"/>
                <a:cs typeface="Muli ExtraLight"/>
                <a:sym typeface="Muli ExtraLight"/>
              </a:rPr>
              <a:t>(Mistä kanavasta tavoitamme, millaisista sisällöistä pitää, miten tekee päätöksiä?)</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0" tIns="0" rIns="0" bIns="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